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880" r:id="rId1"/>
  </p:sldMasterIdLst>
  <p:notesMasterIdLst>
    <p:notesMasterId r:id="rId46"/>
  </p:notesMasterIdLst>
  <p:sldIdLst>
    <p:sldId id="256" r:id="rId2"/>
    <p:sldId id="300" r:id="rId3"/>
    <p:sldId id="306" r:id="rId4"/>
    <p:sldId id="301" r:id="rId5"/>
    <p:sldId id="303" r:id="rId6"/>
    <p:sldId id="304" r:id="rId7"/>
    <p:sldId id="307" r:id="rId8"/>
    <p:sldId id="308" r:id="rId9"/>
    <p:sldId id="309" r:id="rId10"/>
    <p:sldId id="310" r:id="rId11"/>
    <p:sldId id="311" r:id="rId12"/>
    <p:sldId id="312" r:id="rId13"/>
    <p:sldId id="262" r:id="rId14"/>
    <p:sldId id="264" r:id="rId15"/>
    <p:sldId id="263" r:id="rId16"/>
    <p:sldId id="258" r:id="rId17"/>
    <p:sldId id="260" r:id="rId18"/>
    <p:sldId id="265" r:id="rId19"/>
    <p:sldId id="266" r:id="rId20"/>
    <p:sldId id="268" r:id="rId21"/>
    <p:sldId id="269" r:id="rId22"/>
    <p:sldId id="270" r:id="rId23"/>
    <p:sldId id="313" r:id="rId24"/>
    <p:sldId id="305" r:id="rId25"/>
    <p:sldId id="294" r:id="rId26"/>
    <p:sldId id="295" r:id="rId27"/>
    <p:sldId id="297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74" r:id="rId36"/>
    <p:sldId id="292" r:id="rId37"/>
    <p:sldId id="286" r:id="rId38"/>
    <p:sldId id="287" r:id="rId39"/>
    <p:sldId id="288" r:id="rId40"/>
    <p:sldId id="289" r:id="rId41"/>
    <p:sldId id="290" r:id="rId42"/>
    <p:sldId id="291" r:id="rId43"/>
    <p:sldId id="284" r:id="rId44"/>
    <p:sldId id="285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中等深淺樣式 1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6" autoAdjust="0"/>
    <p:restoredTop sz="91983" autoAdjust="0"/>
  </p:normalViewPr>
  <p:slideViewPr>
    <p:cSldViewPr snapToGrid="0" snapToObjects="1">
      <p:cViewPr varScale="1">
        <p:scale>
          <a:sx n="61" d="100"/>
          <a:sy n="61" d="100"/>
        </p:scale>
        <p:origin x="1372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3275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21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155A52-12C0-4A8E-A755-129F8FE984DE}" type="doc">
      <dgm:prSet loTypeId="urn:microsoft.com/office/officeart/2005/8/layout/process1" loCatId="process" qsTypeId="urn:microsoft.com/office/officeart/2005/8/quickstyle/simple1" qsCatId="simple" csTypeId="urn:microsoft.com/office/officeart/2005/8/colors/colorful5" csCatId="colorful" phldr="1"/>
      <dgm:spPr/>
    </dgm:pt>
    <dgm:pt modelId="{7BAE2D5A-DC2B-4EE8-8E09-AB737C0C8A9F}">
      <dgm:prSet phldrT="[文字]"/>
      <dgm:spPr/>
      <dgm:t>
        <a:bodyPr/>
        <a:lstStyle/>
        <a:p>
          <a:r>
            <a:rPr lang="en-US" altLang="zh-TW" dirty="0" smtClean="0"/>
            <a:t>BIOS/UEFI </a:t>
          </a:r>
        </a:p>
        <a:p>
          <a:r>
            <a:rPr lang="en-US" altLang="zh-TW" dirty="0" smtClean="0"/>
            <a:t>(ROM)</a:t>
          </a:r>
          <a:endParaRPr lang="zh-TW" altLang="en-US" dirty="0"/>
        </a:p>
      </dgm:t>
    </dgm:pt>
    <dgm:pt modelId="{38E5590F-BCF7-410B-A96C-28CF36A3AEBC}" type="parTrans" cxnId="{83A0D4F1-77F1-4718-B7A7-F556D923B656}">
      <dgm:prSet/>
      <dgm:spPr/>
      <dgm:t>
        <a:bodyPr/>
        <a:lstStyle/>
        <a:p>
          <a:endParaRPr lang="zh-TW" altLang="en-US"/>
        </a:p>
      </dgm:t>
    </dgm:pt>
    <dgm:pt modelId="{EFCABCA4-8400-48E5-A99F-B35E9E2231CD}" type="sibTrans" cxnId="{83A0D4F1-77F1-4718-B7A7-F556D923B656}">
      <dgm:prSet/>
      <dgm:spPr/>
      <dgm:t>
        <a:bodyPr/>
        <a:lstStyle/>
        <a:p>
          <a:endParaRPr lang="zh-TW" altLang="en-US"/>
        </a:p>
      </dgm:t>
    </dgm:pt>
    <dgm:pt modelId="{EC532E8B-16B7-47ED-8E34-F568D6850DED}">
      <dgm:prSet phldrT="[文字]"/>
      <dgm:spPr/>
      <dgm:t>
        <a:bodyPr/>
        <a:lstStyle/>
        <a:p>
          <a:r>
            <a:rPr lang="en-US" altLang="zh-TW" dirty="0" smtClean="0"/>
            <a:t>Bootloader</a:t>
          </a:r>
          <a:endParaRPr lang="zh-TW" altLang="en-US" dirty="0"/>
        </a:p>
      </dgm:t>
    </dgm:pt>
    <dgm:pt modelId="{9CBB0F9A-D447-4B63-A2B7-384FBF0FBEE4}" type="parTrans" cxnId="{4B7DDA78-8F4E-4C5F-8FE9-0016CADE8156}">
      <dgm:prSet/>
      <dgm:spPr/>
      <dgm:t>
        <a:bodyPr/>
        <a:lstStyle/>
        <a:p>
          <a:endParaRPr lang="zh-TW" altLang="en-US"/>
        </a:p>
      </dgm:t>
    </dgm:pt>
    <dgm:pt modelId="{038EF818-165B-4903-B9A8-A07DE5E39865}" type="sibTrans" cxnId="{4B7DDA78-8F4E-4C5F-8FE9-0016CADE8156}">
      <dgm:prSet/>
      <dgm:spPr/>
      <dgm:t>
        <a:bodyPr/>
        <a:lstStyle/>
        <a:p>
          <a:endParaRPr lang="zh-TW" altLang="en-US"/>
        </a:p>
      </dgm:t>
    </dgm:pt>
    <dgm:pt modelId="{D9ADD2B8-80C1-4534-A58C-0BC03DF72D45}">
      <dgm:prSet phldrT="[文字]"/>
      <dgm:spPr/>
      <dgm:t>
        <a:bodyPr/>
        <a:lstStyle/>
        <a:p>
          <a:r>
            <a:rPr lang="en-US" altLang="zh-TW" dirty="0" smtClean="0"/>
            <a:t>OS</a:t>
          </a:r>
          <a:endParaRPr lang="zh-TW" altLang="en-US" dirty="0"/>
        </a:p>
      </dgm:t>
    </dgm:pt>
    <dgm:pt modelId="{E1C91B11-C974-4DE3-9C47-4B33E84161D6}" type="parTrans" cxnId="{98F6CA34-3468-4A2B-8D4A-F8E82EA9F2C0}">
      <dgm:prSet/>
      <dgm:spPr/>
      <dgm:t>
        <a:bodyPr/>
        <a:lstStyle/>
        <a:p>
          <a:endParaRPr lang="zh-TW" altLang="en-US"/>
        </a:p>
      </dgm:t>
    </dgm:pt>
    <dgm:pt modelId="{598CFC37-10BB-4C82-8BD0-40F2CE2D0141}" type="sibTrans" cxnId="{98F6CA34-3468-4A2B-8D4A-F8E82EA9F2C0}">
      <dgm:prSet/>
      <dgm:spPr/>
      <dgm:t>
        <a:bodyPr/>
        <a:lstStyle/>
        <a:p>
          <a:endParaRPr lang="zh-TW" altLang="en-US"/>
        </a:p>
      </dgm:t>
    </dgm:pt>
    <dgm:pt modelId="{BBDF3CE0-AD3B-4F36-9E72-4CFE8C644A61}" type="pres">
      <dgm:prSet presAssocID="{6B155A52-12C0-4A8E-A755-129F8FE984DE}" presName="Name0" presStyleCnt="0">
        <dgm:presLayoutVars>
          <dgm:dir/>
          <dgm:resizeHandles val="exact"/>
        </dgm:presLayoutVars>
      </dgm:prSet>
      <dgm:spPr/>
    </dgm:pt>
    <dgm:pt modelId="{FA8BF84C-0EF8-486A-ABBC-B4E2E5BC6CA7}" type="pres">
      <dgm:prSet presAssocID="{7BAE2D5A-DC2B-4EE8-8E09-AB737C0C8A9F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0F25E33-83F1-402D-91E1-D202C7F51F63}" type="pres">
      <dgm:prSet presAssocID="{EFCABCA4-8400-48E5-A99F-B35E9E2231CD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2B96D577-1259-4C37-9A06-25BF8C732E59}" type="pres">
      <dgm:prSet presAssocID="{EFCABCA4-8400-48E5-A99F-B35E9E2231CD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429D5560-8CA0-4803-96CB-9882764F684D}" type="pres">
      <dgm:prSet presAssocID="{EC532E8B-16B7-47ED-8E34-F568D6850DED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567059F-1CF1-40BA-9CE6-668588BBA03D}" type="pres">
      <dgm:prSet presAssocID="{038EF818-165B-4903-B9A8-A07DE5E39865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AA130BA4-A5E3-45F8-BD99-A4B54CAD586D}" type="pres">
      <dgm:prSet presAssocID="{038EF818-165B-4903-B9A8-A07DE5E39865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39F5BD22-CEE4-430C-9E12-69DDD6488D66}" type="pres">
      <dgm:prSet presAssocID="{D9ADD2B8-80C1-4534-A58C-0BC03DF72D4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4FE032A-D0D0-48CD-98C4-FA8D48E0D848}" type="presOf" srcId="{038EF818-165B-4903-B9A8-A07DE5E39865}" destId="{C567059F-1CF1-40BA-9CE6-668588BBA03D}" srcOrd="0" destOrd="0" presId="urn:microsoft.com/office/officeart/2005/8/layout/process1"/>
    <dgm:cxn modelId="{11D19CAB-5CAE-411E-8C47-966EEAA95FB9}" type="presOf" srcId="{EFCABCA4-8400-48E5-A99F-B35E9E2231CD}" destId="{D0F25E33-83F1-402D-91E1-D202C7F51F63}" srcOrd="0" destOrd="0" presId="urn:microsoft.com/office/officeart/2005/8/layout/process1"/>
    <dgm:cxn modelId="{A2C531B7-B72E-4118-8126-0A4840FDDF3E}" type="presOf" srcId="{EC532E8B-16B7-47ED-8E34-F568D6850DED}" destId="{429D5560-8CA0-4803-96CB-9882764F684D}" srcOrd="0" destOrd="0" presId="urn:microsoft.com/office/officeart/2005/8/layout/process1"/>
    <dgm:cxn modelId="{611A154E-E243-48AA-A370-D3FC65C62A6A}" type="presOf" srcId="{6B155A52-12C0-4A8E-A755-129F8FE984DE}" destId="{BBDF3CE0-AD3B-4F36-9E72-4CFE8C644A61}" srcOrd="0" destOrd="0" presId="urn:microsoft.com/office/officeart/2005/8/layout/process1"/>
    <dgm:cxn modelId="{83A0D4F1-77F1-4718-B7A7-F556D923B656}" srcId="{6B155A52-12C0-4A8E-A755-129F8FE984DE}" destId="{7BAE2D5A-DC2B-4EE8-8E09-AB737C0C8A9F}" srcOrd="0" destOrd="0" parTransId="{38E5590F-BCF7-410B-A96C-28CF36A3AEBC}" sibTransId="{EFCABCA4-8400-48E5-A99F-B35E9E2231CD}"/>
    <dgm:cxn modelId="{4D33373C-03EC-4AAC-A088-822EC5FA114B}" type="presOf" srcId="{D9ADD2B8-80C1-4534-A58C-0BC03DF72D45}" destId="{39F5BD22-CEE4-430C-9E12-69DDD6488D66}" srcOrd="0" destOrd="0" presId="urn:microsoft.com/office/officeart/2005/8/layout/process1"/>
    <dgm:cxn modelId="{4B7DDA78-8F4E-4C5F-8FE9-0016CADE8156}" srcId="{6B155A52-12C0-4A8E-A755-129F8FE984DE}" destId="{EC532E8B-16B7-47ED-8E34-F568D6850DED}" srcOrd="1" destOrd="0" parTransId="{9CBB0F9A-D447-4B63-A2B7-384FBF0FBEE4}" sibTransId="{038EF818-165B-4903-B9A8-A07DE5E39865}"/>
    <dgm:cxn modelId="{98F6CA34-3468-4A2B-8D4A-F8E82EA9F2C0}" srcId="{6B155A52-12C0-4A8E-A755-129F8FE984DE}" destId="{D9ADD2B8-80C1-4534-A58C-0BC03DF72D45}" srcOrd="2" destOrd="0" parTransId="{E1C91B11-C974-4DE3-9C47-4B33E84161D6}" sibTransId="{598CFC37-10BB-4C82-8BD0-40F2CE2D0141}"/>
    <dgm:cxn modelId="{BFEEECD0-E5B6-4D64-9552-62C279E6F361}" type="presOf" srcId="{038EF818-165B-4903-B9A8-A07DE5E39865}" destId="{AA130BA4-A5E3-45F8-BD99-A4B54CAD586D}" srcOrd="1" destOrd="0" presId="urn:microsoft.com/office/officeart/2005/8/layout/process1"/>
    <dgm:cxn modelId="{6281ADF9-E74B-4C25-AC65-989B48D43376}" type="presOf" srcId="{7BAE2D5A-DC2B-4EE8-8E09-AB737C0C8A9F}" destId="{FA8BF84C-0EF8-486A-ABBC-B4E2E5BC6CA7}" srcOrd="0" destOrd="0" presId="urn:microsoft.com/office/officeart/2005/8/layout/process1"/>
    <dgm:cxn modelId="{682462DC-AD0D-4A16-A352-D5ECDD265D70}" type="presOf" srcId="{EFCABCA4-8400-48E5-A99F-B35E9E2231CD}" destId="{2B96D577-1259-4C37-9A06-25BF8C732E59}" srcOrd="1" destOrd="0" presId="urn:microsoft.com/office/officeart/2005/8/layout/process1"/>
    <dgm:cxn modelId="{40FEC926-D2BF-4D6A-BD93-C12C532836E0}" type="presParOf" srcId="{BBDF3CE0-AD3B-4F36-9E72-4CFE8C644A61}" destId="{FA8BF84C-0EF8-486A-ABBC-B4E2E5BC6CA7}" srcOrd="0" destOrd="0" presId="urn:microsoft.com/office/officeart/2005/8/layout/process1"/>
    <dgm:cxn modelId="{ED9949A1-C1D8-420E-B700-18AA370B93C9}" type="presParOf" srcId="{BBDF3CE0-AD3B-4F36-9E72-4CFE8C644A61}" destId="{D0F25E33-83F1-402D-91E1-D202C7F51F63}" srcOrd="1" destOrd="0" presId="urn:microsoft.com/office/officeart/2005/8/layout/process1"/>
    <dgm:cxn modelId="{93BC00DE-1272-4045-9A38-8F087B8CF642}" type="presParOf" srcId="{D0F25E33-83F1-402D-91E1-D202C7F51F63}" destId="{2B96D577-1259-4C37-9A06-25BF8C732E59}" srcOrd="0" destOrd="0" presId="urn:microsoft.com/office/officeart/2005/8/layout/process1"/>
    <dgm:cxn modelId="{2736F142-F8C7-4B7C-B160-EEA2AB09EE83}" type="presParOf" srcId="{BBDF3CE0-AD3B-4F36-9E72-4CFE8C644A61}" destId="{429D5560-8CA0-4803-96CB-9882764F684D}" srcOrd="2" destOrd="0" presId="urn:microsoft.com/office/officeart/2005/8/layout/process1"/>
    <dgm:cxn modelId="{C1CB813B-9430-4141-92CD-D290402B1B05}" type="presParOf" srcId="{BBDF3CE0-AD3B-4F36-9E72-4CFE8C644A61}" destId="{C567059F-1CF1-40BA-9CE6-668588BBA03D}" srcOrd="3" destOrd="0" presId="urn:microsoft.com/office/officeart/2005/8/layout/process1"/>
    <dgm:cxn modelId="{DCE44935-06EC-4D08-88FA-1FB8C7821D1F}" type="presParOf" srcId="{C567059F-1CF1-40BA-9CE6-668588BBA03D}" destId="{AA130BA4-A5E3-45F8-BD99-A4B54CAD586D}" srcOrd="0" destOrd="0" presId="urn:microsoft.com/office/officeart/2005/8/layout/process1"/>
    <dgm:cxn modelId="{0BD79F74-915E-4750-85C4-87DBCA9459E0}" type="presParOf" srcId="{BBDF3CE0-AD3B-4F36-9E72-4CFE8C644A61}" destId="{39F5BD22-CEE4-430C-9E12-69DDD6488D6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7D2BE8-17AD-4DBE-AFA9-8C58009BB4FF}" type="doc">
      <dgm:prSet loTypeId="urn:microsoft.com/office/officeart/2005/8/layout/matrix1" loCatId="matrix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624C44EA-4A91-4704-B970-F6C82333BE80}">
      <dgm:prSet phldrT="[文字]"/>
      <dgm:spPr/>
      <dgm:t>
        <a:bodyPr/>
        <a:lstStyle/>
        <a:p>
          <a:r>
            <a:rPr lang="en-US" altLang="zh-TW" dirty="0" smtClean="0"/>
            <a:t>User Interface</a:t>
          </a:r>
          <a:endParaRPr lang="zh-TW" altLang="en-US" dirty="0"/>
        </a:p>
      </dgm:t>
    </dgm:pt>
    <dgm:pt modelId="{45E134C4-1FB4-4C5F-9E8A-F5DB5F907EA4}" type="parTrans" cxnId="{4AF15180-E214-447C-A7C3-F93925A1A31B}">
      <dgm:prSet/>
      <dgm:spPr/>
      <dgm:t>
        <a:bodyPr/>
        <a:lstStyle/>
        <a:p>
          <a:endParaRPr lang="zh-TW" altLang="en-US"/>
        </a:p>
      </dgm:t>
    </dgm:pt>
    <dgm:pt modelId="{391CA15D-6CCC-47EA-8621-11336DBBEE26}" type="sibTrans" cxnId="{4AF15180-E214-447C-A7C3-F93925A1A31B}">
      <dgm:prSet/>
      <dgm:spPr/>
      <dgm:t>
        <a:bodyPr/>
        <a:lstStyle/>
        <a:p>
          <a:endParaRPr lang="zh-TW" altLang="en-US"/>
        </a:p>
      </dgm:t>
    </dgm:pt>
    <dgm:pt modelId="{26D57307-C8E7-4D38-A850-CF93A802E238}">
      <dgm:prSet phldrT="[文字]"/>
      <dgm:spPr/>
      <dgm:t>
        <a:bodyPr/>
        <a:lstStyle/>
        <a:p>
          <a:r>
            <a:rPr lang="en-US" altLang="zh-TW" dirty="0" smtClean="0"/>
            <a:t>Process (CPU)</a:t>
          </a:r>
          <a:endParaRPr lang="zh-TW" altLang="en-US" dirty="0"/>
        </a:p>
      </dgm:t>
    </dgm:pt>
    <dgm:pt modelId="{5EB2FCE1-54B2-45D1-9DB9-B4EF2C7FF743}" type="parTrans" cxnId="{0A8DFABF-86F6-4343-B9C5-128C9195497F}">
      <dgm:prSet/>
      <dgm:spPr/>
      <dgm:t>
        <a:bodyPr/>
        <a:lstStyle/>
        <a:p>
          <a:endParaRPr lang="zh-TW" altLang="en-US"/>
        </a:p>
      </dgm:t>
    </dgm:pt>
    <dgm:pt modelId="{FD6AF351-CBD1-4B4B-A77E-97A9A2F75883}" type="sibTrans" cxnId="{0A8DFABF-86F6-4343-B9C5-128C9195497F}">
      <dgm:prSet/>
      <dgm:spPr/>
      <dgm:t>
        <a:bodyPr/>
        <a:lstStyle/>
        <a:p>
          <a:endParaRPr lang="zh-TW" altLang="en-US"/>
        </a:p>
      </dgm:t>
    </dgm:pt>
    <dgm:pt modelId="{8B48A94D-EC81-44CE-BDE7-4F481DF57975}">
      <dgm:prSet phldrT="[文字]"/>
      <dgm:spPr/>
      <dgm:t>
        <a:bodyPr/>
        <a:lstStyle/>
        <a:p>
          <a:r>
            <a:rPr lang="en-US" altLang="zh-TW" dirty="0" smtClean="0"/>
            <a:t>Memory (RAM)</a:t>
          </a:r>
          <a:endParaRPr lang="zh-TW" altLang="en-US" dirty="0"/>
        </a:p>
      </dgm:t>
    </dgm:pt>
    <dgm:pt modelId="{E0C9D6B6-5867-42A5-ABA7-B6F111D2EA23}" type="parTrans" cxnId="{B1774FCB-DC61-4896-BB70-47755DCB5802}">
      <dgm:prSet/>
      <dgm:spPr/>
      <dgm:t>
        <a:bodyPr/>
        <a:lstStyle/>
        <a:p>
          <a:endParaRPr lang="zh-TW" altLang="en-US"/>
        </a:p>
      </dgm:t>
    </dgm:pt>
    <dgm:pt modelId="{8303A4EF-9F74-4773-9904-C130D4D974C2}" type="sibTrans" cxnId="{B1774FCB-DC61-4896-BB70-47755DCB5802}">
      <dgm:prSet/>
      <dgm:spPr/>
      <dgm:t>
        <a:bodyPr/>
        <a:lstStyle/>
        <a:p>
          <a:endParaRPr lang="zh-TW" altLang="en-US"/>
        </a:p>
      </dgm:t>
    </dgm:pt>
    <dgm:pt modelId="{F4EFE12F-4201-42AB-9872-DAC7171D7360}">
      <dgm:prSet phldrT="[文字]"/>
      <dgm:spPr/>
      <dgm:t>
        <a:bodyPr/>
        <a:lstStyle/>
        <a:p>
          <a:r>
            <a:rPr lang="en-US" altLang="zh-TW" dirty="0" smtClean="0"/>
            <a:t>Files (Disks)</a:t>
          </a:r>
          <a:endParaRPr lang="zh-TW" altLang="en-US" dirty="0"/>
        </a:p>
      </dgm:t>
    </dgm:pt>
    <dgm:pt modelId="{8331477B-F294-4F00-BE36-85D279C598E5}" type="parTrans" cxnId="{EF464282-08F2-4C5F-8DFD-59508C6CCC66}">
      <dgm:prSet/>
      <dgm:spPr/>
      <dgm:t>
        <a:bodyPr/>
        <a:lstStyle/>
        <a:p>
          <a:endParaRPr lang="zh-TW" altLang="en-US"/>
        </a:p>
      </dgm:t>
    </dgm:pt>
    <dgm:pt modelId="{FCDFC536-33B2-40FF-A912-50F196A4807E}" type="sibTrans" cxnId="{EF464282-08F2-4C5F-8DFD-59508C6CCC66}">
      <dgm:prSet/>
      <dgm:spPr/>
      <dgm:t>
        <a:bodyPr/>
        <a:lstStyle/>
        <a:p>
          <a:endParaRPr lang="zh-TW" altLang="en-US"/>
        </a:p>
      </dgm:t>
    </dgm:pt>
    <dgm:pt modelId="{CDFFB37D-5A4D-4A57-B775-285A728F4006}">
      <dgm:prSet phldrT="[文字]"/>
      <dgm:spPr/>
      <dgm:t>
        <a:bodyPr/>
        <a:lstStyle/>
        <a:p>
          <a:r>
            <a:rPr lang="en-US" altLang="zh-TW" dirty="0" smtClean="0"/>
            <a:t>Input/output (Devices)</a:t>
          </a:r>
          <a:endParaRPr lang="zh-TW" altLang="en-US" dirty="0"/>
        </a:p>
      </dgm:t>
    </dgm:pt>
    <dgm:pt modelId="{9E293324-4D45-41E1-84F2-5C627B8A0B27}" type="parTrans" cxnId="{83DF2C48-5E30-4FE5-A8D6-B30A60F73A1E}">
      <dgm:prSet/>
      <dgm:spPr/>
      <dgm:t>
        <a:bodyPr/>
        <a:lstStyle/>
        <a:p>
          <a:endParaRPr lang="zh-TW" altLang="en-US"/>
        </a:p>
      </dgm:t>
    </dgm:pt>
    <dgm:pt modelId="{9B7ACDC0-2837-4F36-84DF-777943108683}" type="sibTrans" cxnId="{83DF2C48-5E30-4FE5-A8D6-B30A60F73A1E}">
      <dgm:prSet/>
      <dgm:spPr/>
      <dgm:t>
        <a:bodyPr/>
        <a:lstStyle/>
        <a:p>
          <a:endParaRPr lang="zh-TW" altLang="en-US"/>
        </a:p>
      </dgm:t>
    </dgm:pt>
    <dgm:pt modelId="{9A38D218-B990-416C-B610-B3BDBDEB9636}" type="pres">
      <dgm:prSet presAssocID="{DC7D2BE8-17AD-4DBE-AFA9-8C58009BB4FF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ECB07E9-9DE0-417F-943E-98F2E5756135}" type="pres">
      <dgm:prSet presAssocID="{DC7D2BE8-17AD-4DBE-AFA9-8C58009BB4FF}" presName="matrix" presStyleCnt="0"/>
      <dgm:spPr/>
    </dgm:pt>
    <dgm:pt modelId="{65E5AE23-58A5-43E6-9D4D-C9B199E5DA9F}" type="pres">
      <dgm:prSet presAssocID="{DC7D2BE8-17AD-4DBE-AFA9-8C58009BB4FF}" presName="tile1" presStyleLbl="node1" presStyleIdx="0" presStyleCnt="4"/>
      <dgm:spPr/>
      <dgm:t>
        <a:bodyPr/>
        <a:lstStyle/>
        <a:p>
          <a:endParaRPr lang="zh-TW" altLang="en-US"/>
        </a:p>
      </dgm:t>
    </dgm:pt>
    <dgm:pt modelId="{12614354-05ED-4076-9D5F-17201A7D2518}" type="pres">
      <dgm:prSet presAssocID="{DC7D2BE8-17AD-4DBE-AFA9-8C58009BB4FF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FB4DEC8-E1FF-40C0-BCA7-A8E6A03FBE90}" type="pres">
      <dgm:prSet presAssocID="{DC7D2BE8-17AD-4DBE-AFA9-8C58009BB4FF}" presName="tile2" presStyleLbl="node1" presStyleIdx="1" presStyleCnt="4" custLinFactNeighborY="-2578"/>
      <dgm:spPr/>
      <dgm:t>
        <a:bodyPr/>
        <a:lstStyle/>
        <a:p>
          <a:endParaRPr lang="zh-TW" altLang="en-US"/>
        </a:p>
      </dgm:t>
    </dgm:pt>
    <dgm:pt modelId="{82FC9750-9FD8-42B3-BEDE-3E15BF438A8B}" type="pres">
      <dgm:prSet presAssocID="{DC7D2BE8-17AD-4DBE-AFA9-8C58009BB4FF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2509EF-4193-48B0-B30D-933F418DB966}" type="pres">
      <dgm:prSet presAssocID="{DC7D2BE8-17AD-4DBE-AFA9-8C58009BB4FF}" presName="tile3" presStyleLbl="node1" presStyleIdx="2" presStyleCnt="4"/>
      <dgm:spPr/>
      <dgm:t>
        <a:bodyPr/>
        <a:lstStyle/>
        <a:p>
          <a:endParaRPr lang="zh-TW" altLang="en-US"/>
        </a:p>
      </dgm:t>
    </dgm:pt>
    <dgm:pt modelId="{73ACF937-3CE3-449F-9071-A5C15B3A5A3E}" type="pres">
      <dgm:prSet presAssocID="{DC7D2BE8-17AD-4DBE-AFA9-8C58009BB4FF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021EAA-75E5-4847-AB44-2BDE1DB840FA}" type="pres">
      <dgm:prSet presAssocID="{DC7D2BE8-17AD-4DBE-AFA9-8C58009BB4FF}" presName="tile4" presStyleLbl="node1" presStyleIdx="3" presStyleCnt="4"/>
      <dgm:spPr/>
      <dgm:t>
        <a:bodyPr/>
        <a:lstStyle/>
        <a:p>
          <a:endParaRPr lang="zh-TW" altLang="en-US"/>
        </a:p>
      </dgm:t>
    </dgm:pt>
    <dgm:pt modelId="{3CA5126F-33A8-424C-855D-0001CE6BA434}" type="pres">
      <dgm:prSet presAssocID="{DC7D2BE8-17AD-4DBE-AFA9-8C58009BB4FF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6BCD7DA-4E24-46AB-88C9-29B3D398C452}" type="pres">
      <dgm:prSet presAssocID="{DC7D2BE8-17AD-4DBE-AFA9-8C58009BB4FF}" presName="centerTile" presStyleLbl="fgShp" presStyleIdx="0" presStyleCnt="1" custScaleX="132184" custScaleY="136035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AD507E90-F155-43CF-AD42-C14C5C521531}" type="presOf" srcId="{26D57307-C8E7-4D38-A850-CF93A802E238}" destId="{65E5AE23-58A5-43E6-9D4D-C9B199E5DA9F}" srcOrd="0" destOrd="0" presId="urn:microsoft.com/office/officeart/2005/8/layout/matrix1"/>
    <dgm:cxn modelId="{0A8DFABF-86F6-4343-B9C5-128C9195497F}" srcId="{624C44EA-4A91-4704-B970-F6C82333BE80}" destId="{26D57307-C8E7-4D38-A850-CF93A802E238}" srcOrd="0" destOrd="0" parTransId="{5EB2FCE1-54B2-45D1-9DB9-B4EF2C7FF743}" sibTransId="{FD6AF351-CBD1-4B4B-A77E-97A9A2F75883}"/>
    <dgm:cxn modelId="{4AF15180-E214-447C-A7C3-F93925A1A31B}" srcId="{DC7D2BE8-17AD-4DBE-AFA9-8C58009BB4FF}" destId="{624C44EA-4A91-4704-B970-F6C82333BE80}" srcOrd="0" destOrd="0" parTransId="{45E134C4-1FB4-4C5F-9E8A-F5DB5F907EA4}" sibTransId="{391CA15D-6CCC-47EA-8621-11336DBBEE26}"/>
    <dgm:cxn modelId="{F5E8FD4D-54C3-4C23-AA0D-C248783DC4AA}" type="presOf" srcId="{8B48A94D-EC81-44CE-BDE7-4F481DF57975}" destId="{7FB4DEC8-E1FF-40C0-BCA7-A8E6A03FBE90}" srcOrd="0" destOrd="0" presId="urn:microsoft.com/office/officeart/2005/8/layout/matrix1"/>
    <dgm:cxn modelId="{80E2AEAC-64A3-47B0-B9BF-ED9182E250C9}" type="presOf" srcId="{F4EFE12F-4201-42AB-9872-DAC7171D7360}" destId="{412509EF-4193-48B0-B30D-933F418DB966}" srcOrd="0" destOrd="0" presId="urn:microsoft.com/office/officeart/2005/8/layout/matrix1"/>
    <dgm:cxn modelId="{37D8F0FD-BA86-4B3B-A7B6-E245DC5AC43C}" type="presOf" srcId="{DC7D2BE8-17AD-4DBE-AFA9-8C58009BB4FF}" destId="{9A38D218-B990-416C-B610-B3BDBDEB9636}" srcOrd="0" destOrd="0" presId="urn:microsoft.com/office/officeart/2005/8/layout/matrix1"/>
    <dgm:cxn modelId="{140B303A-423D-4882-8216-4CDC48E955B9}" type="presOf" srcId="{26D57307-C8E7-4D38-A850-CF93A802E238}" destId="{12614354-05ED-4076-9D5F-17201A7D2518}" srcOrd="1" destOrd="0" presId="urn:microsoft.com/office/officeart/2005/8/layout/matrix1"/>
    <dgm:cxn modelId="{B1774FCB-DC61-4896-BB70-47755DCB5802}" srcId="{624C44EA-4A91-4704-B970-F6C82333BE80}" destId="{8B48A94D-EC81-44CE-BDE7-4F481DF57975}" srcOrd="1" destOrd="0" parTransId="{E0C9D6B6-5867-42A5-ABA7-B6F111D2EA23}" sibTransId="{8303A4EF-9F74-4773-9904-C130D4D974C2}"/>
    <dgm:cxn modelId="{EF9DE536-55D3-4275-91A3-12BE9AC77FD2}" type="presOf" srcId="{CDFFB37D-5A4D-4A57-B775-285A728F4006}" destId="{3A021EAA-75E5-4847-AB44-2BDE1DB840FA}" srcOrd="0" destOrd="0" presId="urn:microsoft.com/office/officeart/2005/8/layout/matrix1"/>
    <dgm:cxn modelId="{B51B22CC-9E97-4015-A4AC-F31A38FF47AB}" type="presOf" srcId="{624C44EA-4A91-4704-B970-F6C82333BE80}" destId="{16BCD7DA-4E24-46AB-88C9-29B3D398C452}" srcOrd="0" destOrd="0" presId="urn:microsoft.com/office/officeart/2005/8/layout/matrix1"/>
    <dgm:cxn modelId="{0FE8234E-6161-4538-ADB3-B6AF923012B5}" type="presOf" srcId="{F4EFE12F-4201-42AB-9872-DAC7171D7360}" destId="{73ACF937-3CE3-449F-9071-A5C15B3A5A3E}" srcOrd="1" destOrd="0" presId="urn:microsoft.com/office/officeart/2005/8/layout/matrix1"/>
    <dgm:cxn modelId="{8A51F1D7-8C86-4C5F-AC6E-E97DD7F3AEE0}" type="presOf" srcId="{8B48A94D-EC81-44CE-BDE7-4F481DF57975}" destId="{82FC9750-9FD8-42B3-BEDE-3E15BF438A8B}" srcOrd="1" destOrd="0" presId="urn:microsoft.com/office/officeart/2005/8/layout/matrix1"/>
    <dgm:cxn modelId="{90DEA50A-B651-4A03-80E6-C795E4246E73}" type="presOf" srcId="{CDFFB37D-5A4D-4A57-B775-285A728F4006}" destId="{3CA5126F-33A8-424C-855D-0001CE6BA434}" srcOrd="1" destOrd="0" presId="urn:microsoft.com/office/officeart/2005/8/layout/matrix1"/>
    <dgm:cxn modelId="{83DF2C48-5E30-4FE5-A8D6-B30A60F73A1E}" srcId="{624C44EA-4A91-4704-B970-F6C82333BE80}" destId="{CDFFB37D-5A4D-4A57-B775-285A728F4006}" srcOrd="3" destOrd="0" parTransId="{9E293324-4D45-41E1-84F2-5C627B8A0B27}" sibTransId="{9B7ACDC0-2837-4F36-84DF-777943108683}"/>
    <dgm:cxn modelId="{EF464282-08F2-4C5F-8DFD-59508C6CCC66}" srcId="{624C44EA-4A91-4704-B970-F6C82333BE80}" destId="{F4EFE12F-4201-42AB-9872-DAC7171D7360}" srcOrd="2" destOrd="0" parTransId="{8331477B-F294-4F00-BE36-85D279C598E5}" sibTransId="{FCDFC536-33B2-40FF-A912-50F196A4807E}"/>
    <dgm:cxn modelId="{11DE9EAF-FE8B-4626-8BEA-7690AA9653E4}" type="presParOf" srcId="{9A38D218-B990-416C-B610-B3BDBDEB9636}" destId="{FECB07E9-9DE0-417F-943E-98F2E5756135}" srcOrd="0" destOrd="0" presId="urn:microsoft.com/office/officeart/2005/8/layout/matrix1"/>
    <dgm:cxn modelId="{6D3296C4-E411-4C3A-99C2-D20B2BB07806}" type="presParOf" srcId="{FECB07E9-9DE0-417F-943E-98F2E5756135}" destId="{65E5AE23-58A5-43E6-9D4D-C9B199E5DA9F}" srcOrd="0" destOrd="0" presId="urn:microsoft.com/office/officeart/2005/8/layout/matrix1"/>
    <dgm:cxn modelId="{25E569B5-F3BE-48F3-A69E-D0DCDCC69C78}" type="presParOf" srcId="{FECB07E9-9DE0-417F-943E-98F2E5756135}" destId="{12614354-05ED-4076-9D5F-17201A7D2518}" srcOrd="1" destOrd="0" presId="urn:microsoft.com/office/officeart/2005/8/layout/matrix1"/>
    <dgm:cxn modelId="{AE9ADBA3-B7AD-4F3A-99CE-9CA2C434A0DD}" type="presParOf" srcId="{FECB07E9-9DE0-417F-943E-98F2E5756135}" destId="{7FB4DEC8-E1FF-40C0-BCA7-A8E6A03FBE90}" srcOrd="2" destOrd="0" presId="urn:microsoft.com/office/officeart/2005/8/layout/matrix1"/>
    <dgm:cxn modelId="{B1E9EDAB-8F67-42E3-9957-A5D36F29B783}" type="presParOf" srcId="{FECB07E9-9DE0-417F-943E-98F2E5756135}" destId="{82FC9750-9FD8-42B3-BEDE-3E15BF438A8B}" srcOrd="3" destOrd="0" presId="urn:microsoft.com/office/officeart/2005/8/layout/matrix1"/>
    <dgm:cxn modelId="{D1AB0176-5311-473A-A7DE-074AF37B4CB0}" type="presParOf" srcId="{FECB07E9-9DE0-417F-943E-98F2E5756135}" destId="{412509EF-4193-48B0-B30D-933F418DB966}" srcOrd="4" destOrd="0" presId="urn:microsoft.com/office/officeart/2005/8/layout/matrix1"/>
    <dgm:cxn modelId="{38A6B103-5BB9-4308-A117-881E855EEBC9}" type="presParOf" srcId="{FECB07E9-9DE0-417F-943E-98F2E5756135}" destId="{73ACF937-3CE3-449F-9071-A5C15B3A5A3E}" srcOrd="5" destOrd="0" presId="urn:microsoft.com/office/officeart/2005/8/layout/matrix1"/>
    <dgm:cxn modelId="{E742D7BC-5B87-492A-B831-AB152E19C0DD}" type="presParOf" srcId="{FECB07E9-9DE0-417F-943E-98F2E5756135}" destId="{3A021EAA-75E5-4847-AB44-2BDE1DB840FA}" srcOrd="6" destOrd="0" presId="urn:microsoft.com/office/officeart/2005/8/layout/matrix1"/>
    <dgm:cxn modelId="{6CE518C6-6395-403F-9E06-7D9A7F0FF6F9}" type="presParOf" srcId="{FECB07E9-9DE0-417F-943E-98F2E5756135}" destId="{3CA5126F-33A8-424C-855D-0001CE6BA434}" srcOrd="7" destOrd="0" presId="urn:microsoft.com/office/officeart/2005/8/layout/matrix1"/>
    <dgm:cxn modelId="{D9131057-117A-40C5-B168-B0525BB64886}" type="presParOf" srcId="{9A38D218-B990-416C-B610-B3BDBDEB9636}" destId="{16BCD7DA-4E24-46AB-88C9-29B3D398C452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8BF84C-0EF8-486A-ABBC-B4E2E5BC6CA7}">
      <dsp:nvSpPr>
        <dsp:cNvPr id="0" name=""/>
        <dsp:cNvSpPr/>
      </dsp:nvSpPr>
      <dsp:spPr>
        <a:xfrm>
          <a:off x="6928" y="608113"/>
          <a:ext cx="2070763" cy="124245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 smtClean="0"/>
            <a:t>BIOS/UEFI 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 smtClean="0"/>
            <a:t>(ROM)</a:t>
          </a:r>
          <a:endParaRPr lang="zh-TW" altLang="en-US" sz="2800" kern="1200" dirty="0"/>
        </a:p>
      </dsp:txBody>
      <dsp:txXfrm>
        <a:off x="43318" y="644503"/>
        <a:ext cx="1997983" cy="1169678"/>
      </dsp:txXfrm>
    </dsp:sp>
    <dsp:sp modelId="{D0F25E33-83F1-402D-91E1-D202C7F51F63}">
      <dsp:nvSpPr>
        <dsp:cNvPr id="0" name=""/>
        <dsp:cNvSpPr/>
      </dsp:nvSpPr>
      <dsp:spPr>
        <a:xfrm>
          <a:off x="2284768" y="972568"/>
          <a:ext cx="439001" cy="5135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200" kern="1200"/>
        </a:p>
      </dsp:txBody>
      <dsp:txXfrm>
        <a:off x="2284768" y="1075278"/>
        <a:ext cx="307301" cy="308129"/>
      </dsp:txXfrm>
    </dsp:sp>
    <dsp:sp modelId="{429D5560-8CA0-4803-96CB-9882764F684D}">
      <dsp:nvSpPr>
        <dsp:cNvPr id="0" name=""/>
        <dsp:cNvSpPr/>
      </dsp:nvSpPr>
      <dsp:spPr>
        <a:xfrm>
          <a:off x="2905997" y="608113"/>
          <a:ext cx="2070763" cy="1242458"/>
        </a:xfrm>
        <a:prstGeom prst="roundRect">
          <a:avLst>
            <a:gd name="adj" fmla="val 10000"/>
          </a:avLst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 smtClean="0"/>
            <a:t>Bootloader</a:t>
          </a:r>
          <a:endParaRPr lang="zh-TW" altLang="en-US" sz="2800" kern="1200" dirty="0"/>
        </a:p>
      </dsp:txBody>
      <dsp:txXfrm>
        <a:off x="2942387" y="644503"/>
        <a:ext cx="1997983" cy="1169678"/>
      </dsp:txXfrm>
    </dsp:sp>
    <dsp:sp modelId="{C567059F-1CF1-40BA-9CE6-668588BBA03D}">
      <dsp:nvSpPr>
        <dsp:cNvPr id="0" name=""/>
        <dsp:cNvSpPr/>
      </dsp:nvSpPr>
      <dsp:spPr>
        <a:xfrm>
          <a:off x="5183837" y="972568"/>
          <a:ext cx="439001" cy="5135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200" kern="1200"/>
        </a:p>
      </dsp:txBody>
      <dsp:txXfrm>
        <a:off x="5183837" y="1075278"/>
        <a:ext cx="307301" cy="308129"/>
      </dsp:txXfrm>
    </dsp:sp>
    <dsp:sp modelId="{39F5BD22-CEE4-430C-9E12-69DDD6488D66}">
      <dsp:nvSpPr>
        <dsp:cNvPr id="0" name=""/>
        <dsp:cNvSpPr/>
      </dsp:nvSpPr>
      <dsp:spPr>
        <a:xfrm>
          <a:off x="5805066" y="608113"/>
          <a:ext cx="2070763" cy="1242458"/>
        </a:xfrm>
        <a:prstGeom prst="roundRect">
          <a:avLst>
            <a:gd name="adj" fmla="val 1000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 smtClean="0"/>
            <a:t>OS</a:t>
          </a:r>
          <a:endParaRPr lang="zh-TW" altLang="en-US" sz="2800" kern="1200" dirty="0"/>
        </a:p>
      </dsp:txBody>
      <dsp:txXfrm>
        <a:off x="5841456" y="644503"/>
        <a:ext cx="1997983" cy="11696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E5AE23-58A5-43E6-9D4D-C9B199E5DA9F}">
      <dsp:nvSpPr>
        <dsp:cNvPr id="0" name=""/>
        <dsp:cNvSpPr/>
      </dsp:nvSpPr>
      <dsp:spPr>
        <a:xfrm rot="16200000">
          <a:off x="1145627" y="-1145627"/>
          <a:ext cx="1156138" cy="3447393"/>
        </a:xfrm>
        <a:prstGeom prst="round1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600" kern="1200" dirty="0" smtClean="0"/>
            <a:t>Process (CPU)</a:t>
          </a:r>
          <a:endParaRPr lang="zh-TW" altLang="en-US" sz="2600" kern="1200" dirty="0"/>
        </a:p>
      </dsp:txBody>
      <dsp:txXfrm rot="5400000">
        <a:off x="-1" y="1"/>
        <a:ext cx="3447393" cy="867103"/>
      </dsp:txXfrm>
    </dsp:sp>
    <dsp:sp modelId="{7FB4DEC8-E1FF-40C0-BCA7-A8E6A03FBE90}">
      <dsp:nvSpPr>
        <dsp:cNvPr id="0" name=""/>
        <dsp:cNvSpPr/>
      </dsp:nvSpPr>
      <dsp:spPr>
        <a:xfrm>
          <a:off x="3447393" y="0"/>
          <a:ext cx="3447393" cy="1156138"/>
        </a:xfrm>
        <a:prstGeom prst="round1Rect">
          <a:avLst/>
        </a:prstGeom>
        <a:solidFill>
          <a:schemeClr val="accent4">
            <a:hueOff val="-1488257"/>
            <a:satOff val="8966"/>
            <a:lumOff val="7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600" kern="1200" dirty="0" smtClean="0"/>
            <a:t>Memory (RAM)</a:t>
          </a:r>
          <a:endParaRPr lang="zh-TW" altLang="en-US" sz="2600" kern="1200" dirty="0"/>
        </a:p>
      </dsp:txBody>
      <dsp:txXfrm>
        <a:off x="3447393" y="0"/>
        <a:ext cx="3447393" cy="867103"/>
      </dsp:txXfrm>
    </dsp:sp>
    <dsp:sp modelId="{412509EF-4193-48B0-B30D-933F418DB966}">
      <dsp:nvSpPr>
        <dsp:cNvPr id="0" name=""/>
        <dsp:cNvSpPr/>
      </dsp:nvSpPr>
      <dsp:spPr>
        <a:xfrm rot="10800000">
          <a:off x="0" y="1156138"/>
          <a:ext cx="3447393" cy="1156138"/>
        </a:xfrm>
        <a:prstGeom prst="round1Rect">
          <a:avLst/>
        </a:prstGeom>
        <a:solidFill>
          <a:schemeClr val="accent4">
            <a:hueOff val="-2976513"/>
            <a:satOff val="17933"/>
            <a:lumOff val="14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600" kern="1200" dirty="0" smtClean="0"/>
            <a:t>Files (Disks)</a:t>
          </a:r>
          <a:endParaRPr lang="zh-TW" altLang="en-US" sz="2600" kern="1200" dirty="0"/>
        </a:p>
      </dsp:txBody>
      <dsp:txXfrm rot="10800000">
        <a:off x="0" y="1445172"/>
        <a:ext cx="3447393" cy="867103"/>
      </dsp:txXfrm>
    </dsp:sp>
    <dsp:sp modelId="{3A021EAA-75E5-4847-AB44-2BDE1DB840FA}">
      <dsp:nvSpPr>
        <dsp:cNvPr id="0" name=""/>
        <dsp:cNvSpPr/>
      </dsp:nvSpPr>
      <dsp:spPr>
        <a:xfrm rot="5400000">
          <a:off x="4593020" y="10510"/>
          <a:ext cx="1156138" cy="3447393"/>
        </a:xfrm>
        <a:prstGeom prst="round1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600" kern="1200" dirty="0" smtClean="0"/>
            <a:t>Input/output (Devices)</a:t>
          </a:r>
          <a:endParaRPr lang="zh-TW" altLang="en-US" sz="2600" kern="1200" dirty="0"/>
        </a:p>
      </dsp:txBody>
      <dsp:txXfrm rot="-5400000">
        <a:off x="3447392" y="1445172"/>
        <a:ext cx="3447393" cy="867103"/>
      </dsp:txXfrm>
    </dsp:sp>
    <dsp:sp modelId="{16BCD7DA-4E24-46AB-88C9-29B3D398C452}">
      <dsp:nvSpPr>
        <dsp:cNvPr id="0" name=""/>
        <dsp:cNvSpPr/>
      </dsp:nvSpPr>
      <dsp:spPr>
        <a:xfrm>
          <a:off x="2080322" y="762949"/>
          <a:ext cx="2734141" cy="786376"/>
        </a:xfrm>
        <a:prstGeom prst="roundRect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600" kern="1200" dirty="0" smtClean="0"/>
            <a:t>User Interface</a:t>
          </a:r>
          <a:endParaRPr lang="zh-TW" altLang="en-US" sz="2600" kern="1200" dirty="0"/>
        </a:p>
      </dsp:txBody>
      <dsp:txXfrm>
        <a:off x="2118710" y="801337"/>
        <a:ext cx="2657365" cy="7096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FBB33C-050F-194E-9F71-A5A73BBD8CBC}" type="datetimeFigureOut">
              <a:rPr kumimoji="1" lang="zh-TW" altLang="en-US" smtClean="0"/>
              <a:t>2020/4/8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34A9D5-F0D8-354E-9F0A-63F83BF169B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14998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Unified Extensible Firmware Interface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，縮寫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UEFI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4A9D5-F0D8-354E-9F0A-63F83BF169BC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78305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EEE8F-0B5A-4657-B2BD-0473DCB0B51E}" type="slidenum">
              <a:rPr lang="zh-TW" altLang="en-US" smtClean="0"/>
              <a:pPr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8289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EEE8F-0B5A-4657-B2BD-0473DCB0B51E}" type="slidenum">
              <a:rPr lang="zh-TW" altLang="en-US" smtClean="0"/>
              <a:pPr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7495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973388" y="549275"/>
            <a:ext cx="3654425" cy="27416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3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4234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21AC914-98DC-4637-B7BE-B097CF823039}" type="slidenum">
              <a:rPr lang="zh-TW" altLang="en-US"/>
              <a:pPr eaLnBrk="1" hangingPunct="1"/>
              <a:t>35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35950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973388" y="549275"/>
            <a:ext cx="3654425" cy="27416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4848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DC65360-A10E-4D0A-A6F3-52A33B53BB3A}" type="slidenum">
              <a:rPr lang="zh-TW" altLang="en-US"/>
              <a:pPr eaLnBrk="1" hangingPunct="1"/>
              <a:t>36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140133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EEE8F-0B5A-4657-B2BD-0473DCB0B51E}" type="slidenum">
              <a:rPr lang="zh-TW" altLang="en-US" smtClean="0"/>
              <a:pPr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5399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EEE8F-0B5A-4657-B2BD-0473DCB0B51E}" type="slidenum">
              <a:rPr lang="zh-TW" altLang="en-US" smtClean="0"/>
              <a:pPr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56345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EEE8F-0B5A-4657-B2BD-0473DCB0B51E}" type="slidenum">
              <a:rPr lang="zh-TW" altLang="en-US" smtClean="0"/>
              <a:pPr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3164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EEE8F-0B5A-4657-B2BD-0473DCB0B51E}" type="slidenum">
              <a:rPr lang="zh-TW" altLang="en-US" smtClean="0"/>
              <a:pPr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3399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EEE8F-0B5A-4657-B2BD-0473DCB0B51E}" type="slidenum">
              <a:rPr lang="zh-TW" altLang="en-US" smtClean="0"/>
              <a:pPr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39895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EEE8F-0B5A-4657-B2BD-0473DCB0B51E}" type="slidenum">
              <a:rPr lang="zh-TW" altLang="en-US" smtClean="0"/>
              <a:pPr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6553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973388" y="549275"/>
            <a:ext cx="3654425" cy="27416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085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C6408E5-B519-4CA8-AC71-9A7D67026CEB}" type="slidenum">
              <a:rPr lang="zh-TW" altLang="en-US"/>
              <a:pPr eaLnBrk="1" hangingPunct="1"/>
              <a:t>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1019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973388" y="549275"/>
            <a:ext cx="3654425" cy="27416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116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F43CCAE-D7FE-4097-9A76-575B542F1B28}" type="slidenum">
              <a:rPr lang="zh-TW" altLang="en-US"/>
              <a:pPr eaLnBrk="1" hangingPunct="1"/>
              <a:t>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25308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973388" y="549275"/>
            <a:ext cx="3654425" cy="27416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3312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90268FE-F6F2-4037-B363-2DF778F68A84}" type="slidenum">
              <a:rPr lang="zh-TW" altLang="en-US"/>
              <a:pPr eaLnBrk="1" hangingPunct="1"/>
              <a:t>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4576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6051EE-42BE-4104-A487-F38CB213C43A}" type="slidenum">
              <a:rPr lang="zh-TW" altLang="en-US" smtClean="0"/>
              <a:pPr>
                <a:defRPr/>
              </a:pPr>
              <a:t>28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75240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6051EE-42BE-4104-A487-F38CB213C43A}" type="slidenum">
              <a:rPr lang="zh-TW" altLang="en-US" smtClean="0"/>
              <a:pPr>
                <a:defRPr/>
              </a:pPr>
              <a:t>29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25798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6051EE-42BE-4104-A487-F38CB213C43A}" type="slidenum">
              <a:rPr lang="zh-TW" altLang="en-US" smtClean="0"/>
              <a:pPr>
                <a:defRPr/>
              </a:pPr>
              <a:t>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31626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6051EE-42BE-4104-A487-F38CB213C43A}" type="slidenum">
              <a:rPr lang="zh-TW" altLang="en-US" smtClean="0"/>
              <a:pPr>
                <a:defRPr/>
              </a:pPr>
              <a:t>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11277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EEE8F-0B5A-4657-B2BD-0473DCB0B51E}" type="slidenum">
              <a:rPr lang="zh-TW" altLang="en-US" smtClean="0"/>
              <a:pPr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3105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 smtClean="0"/>
              <a:t>按一下以編輯母片子標題樣式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4/8/2020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414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52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649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0863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4/8/2020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59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807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74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663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40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387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32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grpSp>
        <p:nvGrpSpPr>
          <p:cNvPr id="27" name="群組 26"/>
          <p:cNvGrpSpPr/>
          <p:nvPr userDrawn="1"/>
        </p:nvGrpSpPr>
        <p:grpSpPr>
          <a:xfrm>
            <a:off x="0" y="5420794"/>
            <a:ext cx="9143999" cy="1419688"/>
            <a:chOff x="0" y="5420794"/>
            <a:chExt cx="9143999" cy="1419688"/>
          </a:xfrm>
        </p:grpSpPr>
        <p:grpSp>
          <p:nvGrpSpPr>
            <p:cNvPr id="26" name="群組 25"/>
            <p:cNvGrpSpPr/>
            <p:nvPr userDrawn="1"/>
          </p:nvGrpSpPr>
          <p:grpSpPr>
            <a:xfrm>
              <a:off x="0" y="5420794"/>
              <a:ext cx="9143999" cy="1419688"/>
              <a:chOff x="351803" y="2311485"/>
              <a:chExt cx="8723376" cy="1419688"/>
            </a:xfrm>
          </p:grpSpPr>
          <p:sp>
            <p:nvSpPr>
              <p:cNvPr id="19" name="Rounded Rectangle 13"/>
              <p:cNvSpPr/>
              <p:nvPr/>
            </p:nvSpPr>
            <p:spPr>
              <a:xfrm>
                <a:off x="368738" y="2774487"/>
                <a:ext cx="8695944" cy="956686"/>
              </a:xfrm>
              <a:prstGeom prst="roundRect">
                <a:avLst>
                  <a:gd name="adj" fmla="val 3362"/>
                </a:avLst>
              </a:prstGeom>
              <a:gradFill>
                <a:gsLst>
                  <a:gs pos="0">
                    <a:schemeClr val="accent1">
                      <a:lumMod val="75000"/>
                    </a:schemeClr>
                  </a:gs>
                  <a:gs pos="9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5"/>
              <p:cNvGrpSpPr>
                <a:grpSpLocks noChangeAspect="1"/>
              </p:cNvGrpSpPr>
              <p:nvPr/>
            </p:nvGrpSpPr>
            <p:grpSpPr bwMode="hidden">
              <a:xfrm flipV="1">
                <a:off x="351803" y="2311485"/>
                <a:ext cx="8723376" cy="1329874"/>
                <a:chOff x="-3905251" y="4294188"/>
                <a:chExt cx="13027839" cy="1892300"/>
              </a:xfrm>
            </p:grpSpPr>
            <p:sp>
              <p:nvSpPr>
                <p:cNvPr id="21" name="Freeform 14"/>
                <p:cNvSpPr>
                  <a:spLocks/>
                </p:cNvSpPr>
                <p:nvPr/>
              </p:nvSpPr>
              <p:spPr bwMode="hidden">
                <a:xfrm>
                  <a:off x="4810125" y="4500563"/>
                  <a:ext cx="4295775" cy="1016000"/>
                </a:xfrm>
                <a:custGeom>
                  <a:avLst/>
                  <a:gdLst/>
                  <a:ahLst/>
                  <a:cxnLst>
                    <a:cxn ang="0">
                      <a:pos x="2700" y="0"/>
                    </a:cxn>
                    <a:cxn ang="0">
                      <a:pos x="2700" y="0"/>
                    </a:cxn>
                    <a:cxn ang="0">
                      <a:pos x="2586" y="18"/>
                    </a:cxn>
                    <a:cxn ang="0">
                      <a:pos x="2470" y="38"/>
                    </a:cxn>
                    <a:cxn ang="0">
                      <a:pos x="2352" y="60"/>
                    </a:cxn>
                    <a:cxn ang="0">
                      <a:pos x="2230" y="82"/>
                    </a:cxn>
                    <a:cxn ang="0">
                      <a:pos x="2106" y="108"/>
                    </a:cxn>
                    <a:cxn ang="0">
                      <a:pos x="1978" y="134"/>
                    </a:cxn>
                    <a:cxn ang="0">
                      <a:pos x="1848" y="164"/>
                    </a:cxn>
                    <a:cxn ang="0">
                      <a:pos x="1714" y="194"/>
                    </a:cxn>
                    <a:cxn ang="0">
                      <a:pos x="1714" y="194"/>
                    </a:cxn>
                    <a:cxn ang="0">
                      <a:pos x="1472" y="252"/>
                    </a:cxn>
                    <a:cxn ang="0">
                      <a:pos x="1236" y="304"/>
                    </a:cxn>
                    <a:cxn ang="0">
                      <a:pos x="1010" y="352"/>
                    </a:cxn>
                    <a:cxn ang="0">
                      <a:pos x="792" y="398"/>
                    </a:cxn>
                    <a:cxn ang="0">
                      <a:pos x="584" y="438"/>
                    </a:cxn>
                    <a:cxn ang="0">
                      <a:pos x="382" y="474"/>
                    </a:cxn>
                    <a:cxn ang="0">
                      <a:pos x="188" y="508"/>
                    </a:cxn>
                    <a:cxn ang="0">
                      <a:pos x="0" y="538"/>
                    </a:cxn>
                    <a:cxn ang="0">
                      <a:pos x="0" y="538"/>
                    </a:cxn>
                    <a:cxn ang="0">
                      <a:pos x="130" y="556"/>
                    </a:cxn>
                    <a:cxn ang="0">
                      <a:pos x="254" y="572"/>
                    </a:cxn>
                    <a:cxn ang="0">
                      <a:pos x="374" y="586"/>
                    </a:cxn>
                    <a:cxn ang="0">
                      <a:pos x="492" y="598"/>
                    </a:cxn>
                    <a:cxn ang="0">
                      <a:pos x="606" y="610"/>
                    </a:cxn>
                    <a:cxn ang="0">
                      <a:pos x="716" y="618"/>
                    </a:cxn>
                    <a:cxn ang="0">
                      <a:pos x="822" y="626"/>
                    </a:cxn>
                    <a:cxn ang="0">
                      <a:pos x="926" y="632"/>
                    </a:cxn>
                    <a:cxn ang="0">
                      <a:pos x="1028" y="636"/>
                    </a:cxn>
                    <a:cxn ang="0">
                      <a:pos x="1126" y="638"/>
                    </a:cxn>
                    <a:cxn ang="0">
                      <a:pos x="1220" y="640"/>
                    </a:cxn>
                    <a:cxn ang="0">
                      <a:pos x="1312" y="640"/>
                    </a:cxn>
                    <a:cxn ang="0">
                      <a:pos x="1402" y="638"/>
                    </a:cxn>
                    <a:cxn ang="0">
                      <a:pos x="1490" y="636"/>
                    </a:cxn>
                    <a:cxn ang="0">
                      <a:pos x="1574" y="632"/>
                    </a:cxn>
                    <a:cxn ang="0">
                      <a:pos x="1656" y="626"/>
                    </a:cxn>
                    <a:cxn ang="0">
                      <a:pos x="1734" y="620"/>
                    </a:cxn>
                    <a:cxn ang="0">
                      <a:pos x="1812" y="612"/>
                    </a:cxn>
                    <a:cxn ang="0">
                      <a:pos x="1886" y="602"/>
                    </a:cxn>
                    <a:cxn ang="0">
                      <a:pos x="1960" y="592"/>
                    </a:cxn>
                    <a:cxn ang="0">
                      <a:pos x="2030" y="580"/>
                    </a:cxn>
                    <a:cxn ang="0">
                      <a:pos x="2100" y="568"/>
                    </a:cxn>
                    <a:cxn ang="0">
                      <a:pos x="2166" y="554"/>
                    </a:cxn>
                    <a:cxn ang="0">
                      <a:pos x="2232" y="540"/>
                    </a:cxn>
                    <a:cxn ang="0">
                      <a:pos x="2296" y="524"/>
                    </a:cxn>
                    <a:cxn ang="0">
                      <a:pos x="2358" y="508"/>
                    </a:cxn>
                    <a:cxn ang="0">
                      <a:pos x="2418" y="490"/>
                    </a:cxn>
                    <a:cxn ang="0">
                      <a:pos x="2478" y="472"/>
                    </a:cxn>
                    <a:cxn ang="0">
                      <a:pos x="2592" y="432"/>
                    </a:cxn>
                    <a:cxn ang="0">
                      <a:pos x="2702" y="390"/>
                    </a:cxn>
                    <a:cxn ang="0">
                      <a:pos x="2702" y="390"/>
                    </a:cxn>
                    <a:cxn ang="0">
                      <a:pos x="2706" y="388"/>
                    </a:cxn>
                    <a:cxn ang="0">
                      <a:pos x="2706" y="388"/>
                    </a:cxn>
                    <a:cxn ang="0">
                      <a:pos x="2706" y="0"/>
                    </a:cxn>
                    <a:cxn ang="0">
                      <a:pos x="2706" y="0"/>
                    </a:cxn>
                    <a:cxn ang="0">
                      <a:pos x="2700" y="0"/>
                    </a:cxn>
                    <a:cxn ang="0">
                      <a:pos x="2700" y="0"/>
                    </a:cxn>
                  </a:cxnLst>
                  <a:rect l="0" t="0" r="r" b="b"/>
                  <a:pathLst>
                    <a:path w="2706" h="640">
                      <a:moveTo>
                        <a:pt x="2700" y="0"/>
                      </a:moveTo>
                      <a:lnTo>
                        <a:pt x="2700" y="0"/>
                      </a:lnTo>
                      <a:lnTo>
                        <a:pt x="2586" y="18"/>
                      </a:lnTo>
                      <a:lnTo>
                        <a:pt x="2470" y="38"/>
                      </a:lnTo>
                      <a:lnTo>
                        <a:pt x="2352" y="60"/>
                      </a:lnTo>
                      <a:lnTo>
                        <a:pt x="2230" y="82"/>
                      </a:lnTo>
                      <a:lnTo>
                        <a:pt x="2106" y="108"/>
                      </a:lnTo>
                      <a:lnTo>
                        <a:pt x="1978" y="134"/>
                      </a:lnTo>
                      <a:lnTo>
                        <a:pt x="1848" y="164"/>
                      </a:lnTo>
                      <a:lnTo>
                        <a:pt x="1714" y="194"/>
                      </a:lnTo>
                      <a:lnTo>
                        <a:pt x="1714" y="194"/>
                      </a:lnTo>
                      <a:lnTo>
                        <a:pt x="1472" y="252"/>
                      </a:lnTo>
                      <a:lnTo>
                        <a:pt x="1236" y="304"/>
                      </a:lnTo>
                      <a:lnTo>
                        <a:pt x="1010" y="352"/>
                      </a:lnTo>
                      <a:lnTo>
                        <a:pt x="792" y="398"/>
                      </a:lnTo>
                      <a:lnTo>
                        <a:pt x="584" y="438"/>
                      </a:lnTo>
                      <a:lnTo>
                        <a:pt x="382" y="474"/>
                      </a:lnTo>
                      <a:lnTo>
                        <a:pt x="188" y="508"/>
                      </a:lnTo>
                      <a:lnTo>
                        <a:pt x="0" y="538"/>
                      </a:lnTo>
                      <a:lnTo>
                        <a:pt x="0" y="538"/>
                      </a:lnTo>
                      <a:lnTo>
                        <a:pt x="130" y="556"/>
                      </a:lnTo>
                      <a:lnTo>
                        <a:pt x="254" y="572"/>
                      </a:lnTo>
                      <a:lnTo>
                        <a:pt x="374" y="586"/>
                      </a:lnTo>
                      <a:lnTo>
                        <a:pt x="492" y="598"/>
                      </a:lnTo>
                      <a:lnTo>
                        <a:pt x="606" y="610"/>
                      </a:lnTo>
                      <a:lnTo>
                        <a:pt x="716" y="618"/>
                      </a:lnTo>
                      <a:lnTo>
                        <a:pt x="822" y="626"/>
                      </a:lnTo>
                      <a:lnTo>
                        <a:pt x="926" y="632"/>
                      </a:lnTo>
                      <a:lnTo>
                        <a:pt x="1028" y="636"/>
                      </a:lnTo>
                      <a:lnTo>
                        <a:pt x="1126" y="638"/>
                      </a:lnTo>
                      <a:lnTo>
                        <a:pt x="1220" y="640"/>
                      </a:lnTo>
                      <a:lnTo>
                        <a:pt x="1312" y="640"/>
                      </a:lnTo>
                      <a:lnTo>
                        <a:pt x="1402" y="638"/>
                      </a:lnTo>
                      <a:lnTo>
                        <a:pt x="1490" y="636"/>
                      </a:lnTo>
                      <a:lnTo>
                        <a:pt x="1574" y="632"/>
                      </a:lnTo>
                      <a:lnTo>
                        <a:pt x="1656" y="626"/>
                      </a:lnTo>
                      <a:lnTo>
                        <a:pt x="1734" y="620"/>
                      </a:lnTo>
                      <a:lnTo>
                        <a:pt x="1812" y="612"/>
                      </a:lnTo>
                      <a:lnTo>
                        <a:pt x="1886" y="602"/>
                      </a:lnTo>
                      <a:lnTo>
                        <a:pt x="1960" y="592"/>
                      </a:lnTo>
                      <a:lnTo>
                        <a:pt x="2030" y="580"/>
                      </a:lnTo>
                      <a:lnTo>
                        <a:pt x="2100" y="568"/>
                      </a:lnTo>
                      <a:lnTo>
                        <a:pt x="2166" y="554"/>
                      </a:lnTo>
                      <a:lnTo>
                        <a:pt x="2232" y="540"/>
                      </a:lnTo>
                      <a:lnTo>
                        <a:pt x="2296" y="524"/>
                      </a:lnTo>
                      <a:lnTo>
                        <a:pt x="2358" y="508"/>
                      </a:lnTo>
                      <a:lnTo>
                        <a:pt x="2418" y="490"/>
                      </a:lnTo>
                      <a:lnTo>
                        <a:pt x="2478" y="472"/>
                      </a:lnTo>
                      <a:lnTo>
                        <a:pt x="2592" y="432"/>
                      </a:lnTo>
                      <a:lnTo>
                        <a:pt x="2702" y="390"/>
                      </a:lnTo>
                      <a:lnTo>
                        <a:pt x="2702" y="390"/>
                      </a:lnTo>
                      <a:lnTo>
                        <a:pt x="2706" y="388"/>
                      </a:lnTo>
                      <a:lnTo>
                        <a:pt x="2706" y="388"/>
                      </a:lnTo>
                      <a:lnTo>
                        <a:pt x="2706" y="0"/>
                      </a:lnTo>
                      <a:lnTo>
                        <a:pt x="2706" y="0"/>
                      </a:lnTo>
                      <a:lnTo>
                        <a:pt x="2700" y="0"/>
                      </a:lnTo>
                      <a:lnTo>
                        <a:pt x="2700" y="0"/>
                      </a:lnTo>
                      <a:close/>
                    </a:path>
                  </a:pathLst>
                </a:custGeom>
                <a:solidFill>
                  <a:schemeClr val="bg2">
                    <a:alpha val="29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Freeform 18"/>
                <p:cNvSpPr>
                  <a:spLocks/>
                </p:cNvSpPr>
                <p:nvPr/>
              </p:nvSpPr>
              <p:spPr bwMode="hidden">
                <a:xfrm>
                  <a:off x="-309563" y="4318000"/>
                  <a:ext cx="8280401" cy="1209675"/>
                </a:xfrm>
                <a:custGeom>
                  <a:avLst/>
                  <a:gdLst/>
                  <a:ahLst/>
                  <a:cxnLst>
                    <a:cxn ang="0">
                      <a:pos x="5216" y="714"/>
                    </a:cxn>
                    <a:cxn ang="0">
                      <a:pos x="4984" y="686"/>
                    </a:cxn>
                    <a:cxn ang="0">
                      <a:pos x="4478" y="610"/>
                    </a:cxn>
                    <a:cxn ang="0">
                      <a:pos x="3914" y="508"/>
                    </a:cxn>
                    <a:cxn ang="0">
                      <a:pos x="3286" y="374"/>
                    </a:cxn>
                    <a:cxn ang="0">
                      <a:pos x="2946" y="296"/>
                    </a:cxn>
                    <a:cxn ang="0">
                      <a:pos x="2682" y="236"/>
                    </a:cxn>
                    <a:cxn ang="0">
                      <a:pos x="2430" y="184"/>
                    </a:cxn>
                    <a:cxn ang="0">
                      <a:pos x="2190" y="140"/>
                    </a:cxn>
                    <a:cxn ang="0">
                      <a:pos x="1960" y="102"/>
                    </a:cxn>
                    <a:cxn ang="0">
                      <a:pos x="1740" y="72"/>
                    </a:cxn>
                    <a:cxn ang="0">
                      <a:pos x="1334" y="28"/>
                    </a:cxn>
                    <a:cxn ang="0">
                      <a:pos x="970" y="4"/>
                    </a:cxn>
                    <a:cxn ang="0">
                      <a:pos x="644" y="0"/>
                    </a:cxn>
                    <a:cxn ang="0">
                      <a:pos x="358" y="10"/>
                    </a:cxn>
                    <a:cxn ang="0">
                      <a:pos x="110" y="32"/>
                    </a:cxn>
                    <a:cxn ang="0">
                      <a:pos x="0" y="48"/>
                    </a:cxn>
                    <a:cxn ang="0">
                      <a:pos x="314" y="86"/>
                    </a:cxn>
                    <a:cxn ang="0">
                      <a:pos x="652" y="140"/>
                    </a:cxn>
                    <a:cxn ang="0">
                      <a:pos x="1014" y="210"/>
                    </a:cxn>
                    <a:cxn ang="0">
                      <a:pos x="1402" y="296"/>
                    </a:cxn>
                    <a:cxn ang="0">
                      <a:pos x="1756" y="378"/>
                    </a:cxn>
                    <a:cxn ang="0">
                      <a:pos x="2408" y="516"/>
                    </a:cxn>
                    <a:cxn ang="0">
                      <a:pos x="2708" y="572"/>
                    </a:cxn>
                    <a:cxn ang="0">
                      <a:pos x="2992" y="620"/>
                    </a:cxn>
                    <a:cxn ang="0">
                      <a:pos x="3260" y="662"/>
                    </a:cxn>
                    <a:cxn ang="0">
                      <a:pos x="3512" y="694"/>
                    </a:cxn>
                    <a:cxn ang="0">
                      <a:pos x="3750" y="722"/>
                    </a:cxn>
                    <a:cxn ang="0">
                      <a:pos x="3974" y="740"/>
                    </a:cxn>
                    <a:cxn ang="0">
                      <a:pos x="4184" y="754"/>
                    </a:cxn>
                    <a:cxn ang="0">
                      <a:pos x="4384" y="762"/>
                    </a:cxn>
                    <a:cxn ang="0">
                      <a:pos x="4570" y="762"/>
                    </a:cxn>
                    <a:cxn ang="0">
                      <a:pos x="4746" y="758"/>
                    </a:cxn>
                    <a:cxn ang="0">
                      <a:pos x="4912" y="748"/>
                    </a:cxn>
                    <a:cxn ang="0">
                      <a:pos x="5068" y="732"/>
                    </a:cxn>
                    <a:cxn ang="0">
                      <a:pos x="5216" y="714"/>
                    </a:cxn>
                  </a:cxnLst>
                  <a:rect l="0" t="0" r="r" b="b"/>
                  <a:pathLst>
                    <a:path w="5216" h="762">
                      <a:moveTo>
                        <a:pt x="5216" y="714"/>
                      </a:moveTo>
                      <a:lnTo>
                        <a:pt x="5216" y="714"/>
                      </a:lnTo>
                      <a:lnTo>
                        <a:pt x="5102" y="700"/>
                      </a:lnTo>
                      <a:lnTo>
                        <a:pt x="4984" y="686"/>
                      </a:lnTo>
                      <a:lnTo>
                        <a:pt x="4738" y="652"/>
                      </a:lnTo>
                      <a:lnTo>
                        <a:pt x="4478" y="610"/>
                      </a:lnTo>
                      <a:lnTo>
                        <a:pt x="4204" y="564"/>
                      </a:lnTo>
                      <a:lnTo>
                        <a:pt x="3914" y="508"/>
                      </a:lnTo>
                      <a:lnTo>
                        <a:pt x="3608" y="446"/>
                      </a:lnTo>
                      <a:lnTo>
                        <a:pt x="3286" y="374"/>
                      </a:lnTo>
                      <a:lnTo>
                        <a:pt x="2946" y="296"/>
                      </a:lnTo>
                      <a:lnTo>
                        <a:pt x="2946" y="296"/>
                      </a:lnTo>
                      <a:lnTo>
                        <a:pt x="2812" y="266"/>
                      </a:lnTo>
                      <a:lnTo>
                        <a:pt x="2682" y="236"/>
                      </a:lnTo>
                      <a:lnTo>
                        <a:pt x="2556" y="210"/>
                      </a:lnTo>
                      <a:lnTo>
                        <a:pt x="2430" y="184"/>
                      </a:lnTo>
                      <a:lnTo>
                        <a:pt x="2308" y="162"/>
                      </a:lnTo>
                      <a:lnTo>
                        <a:pt x="2190" y="140"/>
                      </a:lnTo>
                      <a:lnTo>
                        <a:pt x="2074" y="120"/>
                      </a:lnTo>
                      <a:lnTo>
                        <a:pt x="1960" y="102"/>
                      </a:lnTo>
                      <a:lnTo>
                        <a:pt x="1850" y="86"/>
                      </a:lnTo>
                      <a:lnTo>
                        <a:pt x="1740" y="72"/>
                      </a:lnTo>
                      <a:lnTo>
                        <a:pt x="1532" y="46"/>
                      </a:lnTo>
                      <a:lnTo>
                        <a:pt x="1334" y="28"/>
                      </a:lnTo>
                      <a:lnTo>
                        <a:pt x="1148" y="14"/>
                      </a:lnTo>
                      <a:lnTo>
                        <a:pt x="970" y="4"/>
                      </a:lnTo>
                      <a:lnTo>
                        <a:pt x="802" y="0"/>
                      </a:lnTo>
                      <a:lnTo>
                        <a:pt x="644" y="0"/>
                      </a:lnTo>
                      <a:lnTo>
                        <a:pt x="496" y="4"/>
                      </a:lnTo>
                      <a:lnTo>
                        <a:pt x="358" y="10"/>
                      </a:lnTo>
                      <a:lnTo>
                        <a:pt x="230" y="20"/>
                      </a:lnTo>
                      <a:lnTo>
                        <a:pt x="110" y="32"/>
                      </a:lnTo>
                      <a:lnTo>
                        <a:pt x="0" y="48"/>
                      </a:lnTo>
                      <a:lnTo>
                        <a:pt x="0" y="48"/>
                      </a:lnTo>
                      <a:lnTo>
                        <a:pt x="154" y="66"/>
                      </a:lnTo>
                      <a:lnTo>
                        <a:pt x="314" y="86"/>
                      </a:lnTo>
                      <a:lnTo>
                        <a:pt x="480" y="112"/>
                      </a:lnTo>
                      <a:lnTo>
                        <a:pt x="652" y="140"/>
                      </a:lnTo>
                      <a:lnTo>
                        <a:pt x="830" y="174"/>
                      </a:lnTo>
                      <a:lnTo>
                        <a:pt x="1014" y="210"/>
                      </a:lnTo>
                      <a:lnTo>
                        <a:pt x="1206" y="250"/>
                      </a:lnTo>
                      <a:lnTo>
                        <a:pt x="1402" y="296"/>
                      </a:lnTo>
                      <a:lnTo>
                        <a:pt x="1402" y="296"/>
                      </a:lnTo>
                      <a:lnTo>
                        <a:pt x="1756" y="378"/>
                      </a:lnTo>
                      <a:lnTo>
                        <a:pt x="2092" y="450"/>
                      </a:lnTo>
                      <a:lnTo>
                        <a:pt x="2408" y="516"/>
                      </a:lnTo>
                      <a:lnTo>
                        <a:pt x="2562" y="544"/>
                      </a:lnTo>
                      <a:lnTo>
                        <a:pt x="2708" y="572"/>
                      </a:lnTo>
                      <a:lnTo>
                        <a:pt x="2852" y="598"/>
                      </a:lnTo>
                      <a:lnTo>
                        <a:pt x="2992" y="620"/>
                      </a:lnTo>
                      <a:lnTo>
                        <a:pt x="3128" y="642"/>
                      </a:lnTo>
                      <a:lnTo>
                        <a:pt x="3260" y="662"/>
                      </a:lnTo>
                      <a:lnTo>
                        <a:pt x="3388" y="678"/>
                      </a:lnTo>
                      <a:lnTo>
                        <a:pt x="3512" y="694"/>
                      </a:lnTo>
                      <a:lnTo>
                        <a:pt x="3632" y="708"/>
                      </a:lnTo>
                      <a:lnTo>
                        <a:pt x="3750" y="722"/>
                      </a:lnTo>
                      <a:lnTo>
                        <a:pt x="3864" y="732"/>
                      </a:lnTo>
                      <a:lnTo>
                        <a:pt x="3974" y="740"/>
                      </a:lnTo>
                      <a:lnTo>
                        <a:pt x="4080" y="748"/>
                      </a:lnTo>
                      <a:lnTo>
                        <a:pt x="4184" y="754"/>
                      </a:lnTo>
                      <a:lnTo>
                        <a:pt x="4286" y="758"/>
                      </a:lnTo>
                      <a:lnTo>
                        <a:pt x="4384" y="762"/>
                      </a:lnTo>
                      <a:lnTo>
                        <a:pt x="4478" y="762"/>
                      </a:lnTo>
                      <a:lnTo>
                        <a:pt x="4570" y="762"/>
                      </a:lnTo>
                      <a:lnTo>
                        <a:pt x="4660" y="760"/>
                      </a:lnTo>
                      <a:lnTo>
                        <a:pt x="4746" y="758"/>
                      </a:lnTo>
                      <a:lnTo>
                        <a:pt x="4830" y="754"/>
                      </a:lnTo>
                      <a:lnTo>
                        <a:pt x="4912" y="748"/>
                      </a:lnTo>
                      <a:lnTo>
                        <a:pt x="4992" y="740"/>
                      </a:lnTo>
                      <a:lnTo>
                        <a:pt x="5068" y="732"/>
                      </a:lnTo>
                      <a:lnTo>
                        <a:pt x="5144" y="724"/>
                      </a:lnTo>
                      <a:lnTo>
                        <a:pt x="5216" y="714"/>
                      </a:lnTo>
                      <a:lnTo>
                        <a:pt x="5216" y="714"/>
                      </a:lnTo>
                      <a:close/>
                    </a:path>
                  </a:pathLst>
                </a:custGeom>
                <a:solidFill>
                  <a:schemeClr val="bg2">
                    <a:alpha val="4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" name="Freeform 22"/>
                <p:cNvSpPr>
                  <a:spLocks/>
                </p:cNvSpPr>
                <p:nvPr/>
              </p:nvSpPr>
              <p:spPr bwMode="hidden">
                <a:xfrm>
                  <a:off x="3175" y="4335463"/>
                  <a:ext cx="8166100" cy="1101725"/>
                </a:xfrm>
                <a:custGeom>
                  <a:avLst/>
                  <a:gdLst/>
                  <a:ahLst/>
                  <a:cxnLst>
                    <a:cxn ang="0">
                      <a:pos x="0" y="70"/>
                    </a:cxn>
                    <a:cxn ang="0">
                      <a:pos x="0" y="70"/>
                    </a:cxn>
                    <a:cxn ang="0">
                      <a:pos x="18" y="66"/>
                    </a:cxn>
                    <a:cxn ang="0">
                      <a:pos x="72" y="56"/>
                    </a:cxn>
                    <a:cxn ang="0">
                      <a:pos x="164" y="42"/>
                    </a:cxn>
                    <a:cxn ang="0">
                      <a:pos x="224" y="34"/>
                    </a:cxn>
                    <a:cxn ang="0">
                      <a:pos x="294" y="26"/>
                    </a:cxn>
                    <a:cxn ang="0">
                      <a:pos x="372" y="20"/>
                    </a:cxn>
                    <a:cxn ang="0">
                      <a:pos x="462" y="14"/>
                    </a:cxn>
                    <a:cxn ang="0">
                      <a:pos x="560" y="8"/>
                    </a:cxn>
                    <a:cxn ang="0">
                      <a:pos x="670" y="4"/>
                    </a:cxn>
                    <a:cxn ang="0">
                      <a:pos x="790" y="2"/>
                    </a:cxn>
                    <a:cxn ang="0">
                      <a:pos x="920" y="0"/>
                    </a:cxn>
                    <a:cxn ang="0">
                      <a:pos x="1060" y="2"/>
                    </a:cxn>
                    <a:cxn ang="0">
                      <a:pos x="1210" y="6"/>
                    </a:cxn>
                    <a:cxn ang="0">
                      <a:pos x="1372" y="14"/>
                    </a:cxn>
                    <a:cxn ang="0">
                      <a:pos x="1544" y="24"/>
                    </a:cxn>
                    <a:cxn ang="0">
                      <a:pos x="1726" y="40"/>
                    </a:cxn>
                    <a:cxn ang="0">
                      <a:pos x="1920" y="58"/>
                    </a:cxn>
                    <a:cxn ang="0">
                      <a:pos x="2126" y="80"/>
                    </a:cxn>
                    <a:cxn ang="0">
                      <a:pos x="2342" y="106"/>
                    </a:cxn>
                    <a:cxn ang="0">
                      <a:pos x="2570" y="138"/>
                    </a:cxn>
                    <a:cxn ang="0">
                      <a:pos x="2808" y="174"/>
                    </a:cxn>
                    <a:cxn ang="0">
                      <a:pos x="3058" y="216"/>
                    </a:cxn>
                    <a:cxn ang="0">
                      <a:pos x="3320" y="266"/>
                    </a:cxn>
                    <a:cxn ang="0">
                      <a:pos x="3594" y="320"/>
                    </a:cxn>
                    <a:cxn ang="0">
                      <a:pos x="3880" y="380"/>
                    </a:cxn>
                    <a:cxn ang="0">
                      <a:pos x="4178" y="448"/>
                    </a:cxn>
                    <a:cxn ang="0">
                      <a:pos x="4488" y="522"/>
                    </a:cxn>
                    <a:cxn ang="0">
                      <a:pos x="4810" y="604"/>
                    </a:cxn>
                    <a:cxn ang="0">
                      <a:pos x="5144" y="694"/>
                    </a:cxn>
                  </a:cxnLst>
                  <a:rect l="0" t="0" r="r" b="b"/>
                  <a:pathLst>
                    <a:path w="5144" h="694">
                      <a:moveTo>
                        <a:pt x="0" y="70"/>
                      </a:moveTo>
                      <a:lnTo>
                        <a:pt x="0" y="70"/>
                      </a:lnTo>
                      <a:lnTo>
                        <a:pt x="18" y="66"/>
                      </a:lnTo>
                      <a:lnTo>
                        <a:pt x="72" y="56"/>
                      </a:lnTo>
                      <a:lnTo>
                        <a:pt x="164" y="42"/>
                      </a:lnTo>
                      <a:lnTo>
                        <a:pt x="224" y="34"/>
                      </a:lnTo>
                      <a:lnTo>
                        <a:pt x="294" y="26"/>
                      </a:lnTo>
                      <a:lnTo>
                        <a:pt x="372" y="20"/>
                      </a:lnTo>
                      <a:lnTo>
                        <a:pt x="462" y="14"/>
                      </a:lnTo>
                      <a:lnTo>
                        <a:pt x="560" y="8"/>
                      </a:lnTo>
                      <a:lnTo>
                        <a:pt x="670" y="4"/>
                      </a:lnTo>
                      <a:lnTo>
                        <a:pt x="790" y="2"/>
                      </a:lnTo>
                      <a:lnTo>
                        <a:pt x="920" y="0"/>
                      </a:lnTo>
                      <a:lnTo>
                        <a:pt x="1060" y="2"/>
                      </a:lnTo>
                      <a:lnTo>
                        <a:pt x="1210" y="6"/>
                      </a:lnTo>
                      <a:lnTo>
                        <a:pt x="1372" y="14"/>
                      </a:lnTo>
                      <a:lnTo>
                        <a:pt x="1544" y="24"/>
                      </a:lnTo>
                      <a:lnTo>
                        <a:pt x="1726" y="40"/>
                      </a:lnTo>
                      <a:lnTo>
                        <a:pt x="1920" y="58"/>
                      </a:lnTo>
                      <a:lnTo>
                        <a:pt x="2126" y="80"/>
                      </a:lnTo>
                      <a:lnTo>
                        <a:pt x="2342" y="106"/>
                      </a:lnTo>
                      <a:lnTo>
                        <a:pt x="2570" y="138"/>
                      </a:lnTo>
                      <a:lnTo>
                        <a:pt x="2808" y="174"/>
                      </a:lnTo>
                      <a:lnTo>
                        <a:pt x="3058" y="216"/>
                      </a:lnTo>
                      <a:lnTo>
                        <a:pt x="3320" y="266"/>
                      </a:lnTo>
                      <a:lnTo>
                        <a:pt x="3594" y="320"/>
                      </a:lnTo>
                      <a:lnTo>
                        <a:pt x="3880" y="380"/>
                      </a:lnTo>
                      <a:lnTo>
                        <a:pt x="4178" y="448"/>
                      </a:lnTo>
                      <a:lnTo>
                        <a:pt x="4488" y="522"/>
                      </a:lnTo>
                      <a:lnTo>
                        <a:pt x="4810" y="604"/>
                      </a:lnTo>
                      <a:lnTo>
                        <a:pt x="5144" y="694"/>
                      </a:lnTo>
                    </a:path>
                  </a:pathLst>
                </a:custGeom>
                <a:noFill/>
                <a:ln w="12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" name="Freeform 26"/>
                <p:cNvSpPr>
                  <a:spLocks/>
                </p:cNvSpPr>
                <p:nvPr/>
              </p:nvSpPr>
              <p:spPr bwMode="hidden">
                <a:xfrm>
                  <a:off x="4156075" y="4316413"/>
                  <a:ext cx="4940300" cy="927100"/>
                </a:xfrm>
                <a:custGeom>
                  <a:avLst/>
                  <a:gdLst/>
                  <a:ahLst/>
                  <a:cxnLst>
                    <a:cxn ang="0">
                      <a:pos x="0" y="584"/>
                    </a:cxn>
                    <a:cxn ang="0">
                      <a:pos x="0" y="584"/>
                    </a:cxn>
                    <a:cxn ang="0">
                      <a:pos x="90" y="560"/>
                    </a:cxn>
                    <a:cxn ang="0">
                      <a:pos x="336" y="498"/>
                    </a:cxn>
                    <a:cxn ang="0">
                      <a:pos x="506" y="456"/>
                    </a:cxn>
                    <a:cxn ang="0">
                      <a:pos x="702" y="410"/>
                    </a:cxn>
                    <a:cxn ang="0">
                      <a:pos x="920" y="360"/>
                    </a:cxn>
                    <a:cxn ang="0">
                      <a:pos x="1154" y="306"/>
                    </a:cxn>
                    <a:cxn ang="0">
                      <a:pos x="1402" y="254"/>
                    </a:cxn>
                    <a:cxn ang="0">
                      <a:pos x="1656" y="202"/>
                    </a:cxn>
                    <a:cxn ang="0">
                      <a:pos x="1916" y="154"/>
                    </a:cxn>
                    <a:cxn ang="0">
                      <a:pos x="2174" y="108"/>
                    </a:cxn>
                    <a:cxn ang="0">
                      <a:pos x="2302" y="88"/>
                    </a:cxn>
                    <a:cxn ang="0">
                      <a:pos x="2426" y="68"/>
                    </a:cxn>
                    <a:cxn ang="0">
                      <a:pos x="2550" y="52"/>
                    </a:cxn>
                    <a:cxn ang="0">
                      <a:pos x="2670" y="36"/>
                    </a:cxn>
                    <a:cxn ang="0">
                      <a:pos x="2788" y="24"/>
                    </a:cxn>
                    <a:cxn ang="0">
                      <a:pos x="2900" y="14"/>
                    </a:cxn>
                    <a:cxn ang="0">
                      <a:pos x="3008" y="6"/>
                    </a:cxn>
                    <a:cxn ang="0">
                      <a:pos x="3112" y="0"/>
                    </a:cxn>
                  </a:cxnLst>
                  <a:rect l="0" t="0" r="r" b="b"/>
                  <a:pathLst>
                    <a:path w="3112" h="584">
                      <a:moveTo>
                        <a:pt x="0" y="584"/>
                      </a:moveTo>
                      <a:lnTo>
                        <a:pt x="0" y="584"/>
                      </a:lnTo>
                      <a:lnTo>
                        <a:pt x="90" y="560"/>
                      </a:lnTo>
                      <a:lnTo>
                        <a:pt x="336" y="498"/>
                      </a:lnTo>
                      <a:lnTo>
                        <a:pt x="506" y="456"/>
                      </a:lnTo>
                      <a:lnTo>
                        <a:pt x="702" y="410"/>
                      </a:lnTo>
                      <a:lnTo>
                        <a:pt x="920" y="360"/>
                      </a:lnTo>
                      <a:lnTo>
                        <a:pt x="1154" y="306"/>
                      </a:lnTo>
                      <a:lnTo>
                        <a:pt x="1402" y="254"/>
                      </a:lnTo>
                      <a:lnTo>
                        <a:pt x="1656" y="202"/>
                      </a:lnTo>
                      <a:lnTo>
                        <a:pt x="1916" y="154"/>
                      </a:lnTo>
                      <a:lnTo>
                        <a:pt x="2174" y="108"/>
                      </a:lnTo>
                      <a:lnTo>
                        <a:pt x="2302" y="88"/>
                      </a:lnTo>
                      <a:lnTo>
                        <a:pt x="2426" y="68"/>
                      </a:lnTo>
                      <a:lnTo>
                        <a:pt x="2550" y="52"/>
                      </a:lnTo>
                      <a:lnTo>
                        <a:pt x="2670" y="36"/>
                      </a:lnTo>
                      <a:lnTo>
                        <a:pt x="2788" y="24"/>
                      </a:lnTo>
                      <a:lnTo>
                        <a:pt x="2900" y="14"/>
                      </a:lnTo>
                      <a:lnTo>
                        <a:pt x="3008" y="6"/>
                      </a:lnTo>
                      <a:lnTo>
                        <a:pt x="3112" y="0"/>
                      </a:lnTo>
                    </a:path>
                  </a:pathLst>
                </a:custGeom>
                <a:noFill/>
                <a:ln w="12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 useBgFill="1">
              <p:nvSpPr>
                <p:cNvPr id="25" name="Freeform 10"/>
                <p:cNvSpPr>
                  <a:spLocks/>
                </p:cNvSpPr>
                <p:nvPr/>
              </p:nvSpPr>
              <p:spPr bwMode="hidden">
                <a:xfrm>
                  <a:off x="-3905251" y="4294188"/>
                  <a:ext cx="13027839" cy="1892300"/>
                </a:xfrm>
                <a:custGeom>
                  <a:avLst/>
                  <a:gdLst/>
                  <a:ahLst/>
                  <a:cxnLst>
                    <a:cxn ang="0">
                      <a:pos x="8192" y="512"/>
                    </a:cxn>
                    <a:cxn ang="0">
                      <a:pos x="8040" y="570"/>
                    </a:cxn>
                    <a:cxn ang="0">
                      <a:pos x="7878" y="620"/>
                    </a:cxn>
                    <a:cxn ang="0">
                      <a:pos x="7706" y="666"/>
                    </a:cxn>
                    <a:cxn ang="0">
                      <a:pos x="7522" y="702"/>
                    </a:cxn>
                    <a:cxn ang="0">
                      <a:pos x="7322" y="730"/>
                    </a:cxn>
                    <a:cxn ang="0">
                      <a:pos x="7106" y="750"/>
                    </a:cxn>
                    <a:cxn ang="0">
                      <a:pos x="6872" y="762"/>
                    </a:cxn>
                    <a:cxn ang="0">
                      <a:pos x="6618" y="760"/>
                    </a:cxn>
                    <a:cxn ang="0">
                      <a:pos x="6342" y="750"/>
                    </a:cxn>
                    <a:cxn ang="0">
                      <a:pos x="6042" y="726"/>
                    </a:cxn>
                    <a:cxn ang="0">
                      <a:pos x="5716" y="690"/>
                    </a:cxn>
                    <a:cxn ang="0">
                      <a:pos x="5364" y="642"/>
                    </a:cxn>
                    <a:cxn ang="0">
                      <a:pos x="4982" y="578"/>
                    </a:cxn>
                    <a:cxn ang="0">
                      <a:pos x="4568" y="500"/>
                    </a:cxn>
                    <a:cxn ang="0">
                      <a:pos x="4122" y="406"/>
                    </a:cxn>
                    <a:cxn ang="0">
                      <a:pos x="3640" y="296"/>
                    </a:cxn>
                    <a:cxn ang="0">
                      <a:pos x="3396" y="240"/>
                    </a:cxn>
                    <a:cxn ang="0">
                      <a:pos x="2934" y="148"/>
                    </a:cxn>
                    <a:cxn ang="0">
                      <a:pos x="2512" y="82"/>
                    </a:cxn>
                    <a:cxn ang="0">
                      <a:pos x="2126" y="36"/>
                    </a:cxn>
                    <a:cxn ang="0">
                      <a:pos x="1776" y="10"/>
                    </a:cxn>
                    <a:cxn ang="0">
                      <a:pos x="1462" y="0"/>
                    </a:cxn>
                    <a:cxn ang="0">
                      <a:pos x="1182" y="4"/>
                    </a:cxn>
                    <a:cxn ang="0">
                      <a:pos x="934" y="20"/>
                    </a:cxn>
                    <a:cxn ang="0">
                      <a:pos x="716" y="44"/>
                    </a:cxn>
                    <a:cxn ang="0">
                      <a:pos x="530" y="74"/>
                    </a:cxn>
                    <a:cxn ang="0">
                      <a:pos x="374" y="108"/>
                    </a:cxn>
                    <a:cxn ang="0">
                      <a:pos x="248" y="144"/>
                    </a:cxn>
                    <a:cxn ang="0">
                      <a:pos x="148" y="176"/>
                    </a:cxn>
                    <a:cxn ang="0">
                      <a:pos x="48" y="216"/>
                    </a:cxn>
                    <a:cxn ang="0">
                      <a:pos x="0" y="240"/>
                    </a:cxn>
                    <a:cxn ang="0">
                      <a:pos x="8192" y="1192"/>
                    </a:cxn>
                    <a:cxn ang="0">
                      <a:pos x="8196" y="1186"/>
                    </a:cxn>
                    <a:cxn ang="0">
                      <a:pos x="8196" y="510"/>
                    </a:cxn>
                    <a:cxn ang="0">
                      <a:pos x="8192" y="512"/>
                    </a:cxn>
                  </a:cxnLst>
                  <a:rect l="0" t="0" r="r" b="b"/>
                  <a:pathLst>
                    <a:path w="8196" h="1192">
                      <a:moveTo>
                        <a:pt x="8192" y="512"/>
                      </a:moveTo>
                      <a:lnTo>
                        <a:pt x="8192" y="512"/>
                      </a:lnTo>
                      <a:lnTo>
                        <a:pt x="8116" y="542"/>
                      </a:lnTo>
                      <a:lnTo>
                        <a:pt x="8040" y="570"/>
                      </a:lnTo>
                      <a:lnTo>
                        <a:pt x="7960" y="596"/>
                      </a:lnTo>
                      <a:lnTo>
                        <a:pt x="7878" y="620"/>
                      </a:lnTo>
                      <a:lnTo>
                        <a:pt x="7794" y="644"/>
                      </a:lnTo>
                      <a:lnTo>
                        <a:pt x="7706" y="666"/>
                      </a:lnTo>
                      <a:lnTo>
                        <a:pt x="7616" y="684"/>
                      </a:lnTo>
                      <a:lnTo>
                        <a:pt x="7522" y="702"/>
                      </a:lnTo>
                      <a:lnTo>
                        <a:pt x="7424" y="718"/>
                      </a:lnTo>
                      <a:lnTo>
                        <a:pt x="7322" y="730"/>
                      </a:lnTo>
                      <a:lnTo>
                        <a:pt x="7216" y="742"/>
                      </a:lnTo>
                      <a:lnTo>
                        <a:pt x="7106" y="750"/>
                      </a:lnTo>
                      <a:lnTo>
                        <a:pt x="6992" y="758"/>
                      </a:lnTo>
                      <a:lnTo>
                        <a:pt x="6872" y="762"/>
                      </a:lnTo>
                      <a:lnTo>
                        <a:pt x="6748" y="762"/>
                      </a:lnTo>
                      <a:lnTo>
                        <a:pt x="6618" y="760"/>
                      </a:lnTo>
                      <a:lnTo>
                        <a:pt x="6482" y="756"/>
                      </a:lnTo>
                      <a:lnTo>
                        <a:pt x="6342" y="750"/>
                      </a:lnTo>
                      <a:lnTo>
                        <a:pt x="6196" y="740"/>
                      </a:lnTo>
                      <a:lnTo>
                        <a:pt x="6042" y="726"/>
                      </a:lnTo>
                      <a:lnTo>
                        <a:pt x="5882" y="710"/>
                      </a:lnTo>
                      <a:lnTo>
                        <a:pt x="5716" y="690"/>
                      </a:lnTo>
                      <a:lnTo>
                        <a:pt x="5544" y="668"/>
                      </a:lnTo>
                      <a:lnTo>
                        <a:pt x="5364" y="642"/>
                      </a:lnTo>
                      <a:lnTo>
                        <a:pt x="5176" y="612"/>
                      </a:lnTo>
                      <a:lnTo>
                        <a:pt x="4982" y="578"/>
                      </a:lnTo>
                      <a:lnTo>
                        <a:pt x="4778" y="540"/>
                      </a:lnTo>
                      <a:lnTo>
                        <a:pt x="4568" y="500"/>
                      </a:lnTo>
                      <a:lnTo>
                        <a:pt x="4348" y="454"/>
                      </a:lnTo>
                      <a:lnTo>
                        <a:pt x="4122" y="406"/>
                      </a:lnTo>
                      <a:lnTo>
                        <a:pt x="3886" y="354"/>
                      </a:lnTo>
                      <a:lnTo>
                        <a:pt x="3640" y="296"/>
                      </a:lnTo>
                      <a:lnTo>
                        <a:pt x="3640" y="296"/>
                      </a:lnTo>
                      <a:lnTo>
                        <a:pt x="3396" y="240"/>
                      </a:lnTo>
                      <a:lnTo>
                        <a:pt x="3160" y="192"/>
                      </a:lnTo>
                      <a:lnTo>
                        <a:pt x="2934" y="148"/>
                      </a:lnTo>
                      <a:lnTo>
                        <a:pt x="2718" y="112"/>
                      </a:lnTo>
                      <a:lnTo>
                        <a:pt x="2512" y="82"/>
                      </a:lnTo>
                      <a:lnTo>
                        <a:pt x="2314" y="56"/>
                      </a:lnTo>
                      <a:lnTo>
                        <a:pt x="2126" y="36"/>
                      </a:lnTo>
                      <a:lnTo>
                        <a:pt x="1948" y="20"/>
                      </a:lnTo>
                      <a:lnTo>
                        <a:pt x="1776" y="10"/>
                      </a:lnTo>
                      <a:lnTo>
                        <a:pt x="1616" y="2"/>
                      </a:lnTo>
                      <a:lnTo>
                        <a:pt x="1462" y="0"/>
                      </a:lnTo>
                      <a:lnTo>
                        <a:pt x="1318" y="0"/>
                      </a:lnTo>
                      <a:lnTo>
                        <a:pt x="1182" y="4"/>
                      </a:lnTo>
                      <a:lnTo>
                        <a:pt x="1054" y="10"/>
                      </a:lnTo>
                      <a:lnTo>
                        <a:pt x="934" y="20"/>
                      </a:lnTo>
                      <a:lnTo>
                        <a:pt x="822" y="30"/>
                      </a:lnTo>
                      <a:lnTo>
                        <a:pt x="716" y="44"/>
                      </a:lnTo>
                      <a:lnTo>
                        <a:pt x="620" y="58"/>
                      </a:lnTo>
                      <a:lnTo>
                        <a:pt x="530" y="74"/>
                      </a:lnTo>
                      <a:lnTo>
                        <a:pt x="450" y="92"/>
                      </a:lnTo>
                      <a:lnTo>
                        <a:pt x="374" y="108"/>
                      </a:lnTo>
                      <a:lnTo>
                        <a:pt x="308" y="126"/>
                      </a:lnTo>
                      <a:lnTo>
                        <a:pt x="248" y="144"/>
                      </a:lnTo>
                      <a:lnTo>
                        <a:pt x="194" y="160"/>
                      </a:lnTo>
                      <a:lnTo>
                        <a:pt x="148" y="176"/>
                      </a:lnTo>
                      <a:lnTo>
                        <a:pt x="108" y="192"/>
                      </a:lnTo>
                      <a:lnTo>
                        <a:pt x="48" y="216"/>
                      </a:lnTo>
                      <a:lnTo>
                        <a:pt x="12" y="234"/>
                      </a:lnTo>
                      <a:lnTo>
                        <a:pt x="0" y="240"/>
                      </a:lnTo>
                      <a:lnTo>
                        <a:pt x="0" y="1192"/>
                      </a:lnTo>
                      <a:lnTo>
                        <a:pt x="8192" y="1192"/>
                      </a:lnTo>
                      <a:lnTo>
                        <a:pt x="8192" y="1192"/>
                      </a:lnTo>
                      <a:lnTo>
                        <a:pt x="8196" y="1186"/>
                      </a:lnTo>
                      <a:lnTo>
                        <a:pt x="8196" y="1186"/>
                      </a:lnTo>
                      <a:lnTo>
                        <a:pt x="8196" y="510"/>
                      </a:lnTo>
                      <a:lnTo>
                        <a:pt x="8196" y="510"/>
                      </a:lnTo>
                      <a:lnTo>
                        <a:pt x="8192" y="512"/>
                      </a:lnTo>
                      <a:lnTo>
                        <a:pt x="8192" y="512"/>
                      </a:lnTo>
                      <a:close/>
                    </a:path>
                  </a:pathLst>
                </a:custGeom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5" name="群組 14"/>
            <p:cNvGrpSpPr/>
            <p:nvPr userDrawn="1"/>
          </p:nvGrpSpPr>
          <p:grpSpPr>
            <a:xfrm>
              <a:off x="5887738" y="6077310"/>
              <a:ext cx="2667273" cy="656624"/>
              <a:chOff x="7044180" y="161655"/>
              <a:chExt cx="2783031" cy="801038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7044180" y="247762"/>
                <a:ext cx="2783031" cy="65147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Stop">
                  <a:avLst/>
                </a:prstTxWarp>
                <a:spAutoFit/>
              </a:bodyPr>
              <a:lstStyle/>
              <a:p>
                <a:pPr algn="ctr"/>
                <a:r>
                  <a:rPr lang="en-US" altLang="zh-TW" sz="5400" b="1" cap="none" spc="0" dirty="0" smtClean="0">
                    <a:ln w="12700">
                      <a:solidFill>
                        <a:schemeClr val="tx2">
                          <a:satMod val="155000"/>
                        </a:schemeClr>
                      </a:solidFill>
                      <a:prstDash val="solid"/>
                    </a:ln>
                    <a:solidFill>
                      <a:schemeClr val="bg2">
                        <a:tint val="85000"/>
                        <a:satMod val="155000"/>
                      </a:scheme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</a:rPr>
                  <a:t>SC    PE</a:t>
                </a:r>
                <a:endParaRPr lang="zh-TW" altLang="en-US" sz="5400" b="1" cap="none" spc="0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endParaRPr>
              </a:p>
            </p:txBody>
          </p:sp>
          <p:pic>
            <p:nvPicPr>
              <p:cNvPr id="17" name="圖片 16"/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017363" y="161655"/>
                <a:ext cx="796996" cy="8010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84214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81" r:id="rId1"/>
    <p:sldLayoutId id="2147484882" r:id="rId2"/>
    <p:sldLayoutId id="2147484883" r:id="rId3"/>
    <p:sldLayoutId id="2147484884" r:id="rId4"/>
    <p:sldLayoutId id="2147484885" r:id="rId5"/>
    <p:sldLayoutId id="2147484886" r:id="rId6"/>
    <p:sldLayoutId id="2147484887" r:id="rId7"/>
    <p:sldLayoutId id="2147484888" r:id="rId8"/>
    <p:sldLayoutId id="2147484889" r:id="rId9"/>
    <p:sldLayoutId id="2147484890" r:id="rId10"/>
    <p:sldLayoutId id="214748489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12" Type="http://schemas.openxmlformats.org/officeDocument/2006/relationships/image" Target="../media/image14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Relationship Id="rId1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467557"/>
            <a:ext cx="7772400" cy="2132894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Introduction to Programming(II)</a:t>
            </a:r>
            <a:br>
              <a:rPr kumimoji="1" lang="en-US" altLang="zh-TW" dirty="0" smtClean="0"/>
            </a:br>
            <a:r>
              <a:rPr kumimoji="1" lang="en-US" altLang="zh-TW" dirty="0" smtClean="0"/>
              <a:t>Week </a:t>
            </a:r>
            <a:r>
              <a:rPr kumimoji="1" lang="en-US" altLang="zh-TW" dirty="0" smtClean="0"/>
              <a:t>06</a:t>
            </a:r>
            <a:endParaRPr kumimoji="1" lang="zh-TW" altLang="en-US" dirty="0"/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 smtClean="0"/>
              <a:t>李哲榮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361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56668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Handle the requests of </a:t>
            </a:r>
            <a:r>
              <a:rPr lang="en-US" altLang="zh-TW" dirty="0" err="1" smtClean="0"/>
              <a:t>malloc</a:t>
            </a:r>
            <a:r>
              <a:rPr lang="en-US" altLang="zh-TW" dirty="0" smtClean="0"/>
              <a:t> and free</a:t>
            </a:r>
          </a:p>
          <a:p>
            <a:r>
              <a:rPr lang="en-US" altLang="zh-TW" dirty="0" smtClean="0"/>
              <a:t>Example: </a:t>
            </a:r>
          </a:p>
          <a:p>
            <a:pPr marL="457200" lvl="1" indent="0">
              <a:buNone/>
            </a:pPr>
            <a:r>
              <a:rPr lang="en-US" altLang="zh-TW" dirty="0" smtClean="0"/>
              <a:t>A = </a:t>
            </a:r>
            <a:r>
              <a:rPr lang="en-US" altLang="zh-TW" dirty="0" err="1" smtClean="0"/>
              <a:t>malloc</a:t>
            </a:r>
            <a:r>
              <a:rPr lang="en-US" altLang="zh-TW" dirty="0" smtClean="0"/>
              <a:t>(4)</a:t>
            </a:r>
          </a:p>
          <a:p>
            <a:pPr marL="457200" lvl="1" indent="0">
              <a:buNone/>
            </a:pPr>
            <a:r>
              <a:rPr lang="en-US" altLang="zh-TW" dirty="0" smtClean="0"/>
              <a:t>B = </a:t>
            </a:r>
            <a:r>
              <a:rPr lang="en-US" altLang="zh-TW" dirty="0" err="1" smtClean="0"/>
              <a:t>malloc</a:t>
            </a:r>
            <a:r>
              <a:rPr lang="en-US" altLang="zh-TW" dirty="0" smtClean="0"/>
              <a:t>(5)</a:t>
            </a:r>
          </a:p>
          <a:p>
            <a:pPr marL="457200" lvl="1" indent="0">
              <a:buNone/>
            </a:pPr>
            <a:r>
              <a:rPr lang="en-US" altLang="zh-TW" dirty="0" smtClean="0"/>
              <a:t>C = </a:t>
            </a:r>
            <a:r>
              <a:rPr lang="en-US" altLang="zh-TW" dirty="0" err="1" smtClean="0"/>
              <a:t>malloc</a:t>
            </a:r>
            <a:r>
              <a:rPr lang="en-US" altLang="zh-TW" dirty="0" smtClean="0"/>
              <a:t>(3)</a:t>
            </a:r>
          </a:p>
          <a:p>
            <a:pPr marL="457200" lvl="1" indent="0">
              <a:buNone/>
            </a:pPr>
            <a:r>
              <a:rPr lang="en-US" altLang="zh-TW" dirty="0" smtClean="0"/>
              <a:t>free(B)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Memory Management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57200" y="6227408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https://www.ibm.com/developerworks/linux/library/l-memory/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584661"/>
              </p:ext>
            </p:extLst>
          </p:nvPr>
        </p:nvGraphicFramePr>
        <p:xfrm>
          <a:off x="851338" y="5196747"/>
          <a:ext cx="7641018" cy="7593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787"/>
                <a:gridCol w="545787"/>
                <a:gridCol w="545787"/>
                <a:gridCol w="545787"/>
                <a:gridCol w="545787"/>
                <a:gridCol w="545787"/>
                <a:gridCol w="545787"/>
                <a:gridCol w="545787"/>
                <a:gridCol w="545787"/>
                <a:gridCol w="545787"/>
                <a:gridCol w="545787"/>
                <a:gridCol w="545787"/>
                <a:gridCol w="545787"/>
                <a:gridCol w="545787"/>
              </a:tblGrid>
              <a:tr h="759373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" name="圓角矩形 6"/>
          <p:cNvSpPr/>
          <p:nvPr/>
        </p:nvSpPr>
        <p:spPr>
          <a:xfrm>
            <a:off x="951185" y="5334257"/>
            <a:ext cx="1965434" cy="4843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3116316" y="5334257"/>
            <a:ext cx="2511971" cy="4843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5827984" y="5331889"/>
            <a:ext cx="1513491" cy="4843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3116316" y="5331889"/>
            <a:ext cx="2028497" cy="4843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/>
        </p:nvSpPr>
        <p:spPr>
          <a:xfrm>
            <a:off x="7478108" y="5334257"/>
            <a:ext cx="1008992" cy="4843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144813" y="2771368"/>
            <a:ext cx="21130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D = </a:t>
            </a:r>
            <a:r>
              <a:rPr lang="en-US" altLang="zh-TW" sz="2800" dirty="0" err="1"/>
              <a:t>malloc</a:t>
            </a:r>
            <a:r>
              <a:rPr lang="en-US" altLang="zh-TW" sz="2800" dirty="0"/>
              <a:t>(4)</a:t>
            </a:r>
            <a:endParaRPr lang="zh-TW" altLang="en-US" sz="2800" dirty="0"/>
          </a:p>
        </p:txBody>
      </p:sp>
      <p:sp>
        <p:nvSpPr>
          <p:cNvPr id="13" name="矩形 12"/>
          <p:cNvSpPr/>
          <p:nvPr/>
        </p:nvSpPr>
        <p:spPr>
          <a:xfrm>
            <a:off x="5144812" y="3294588"/>
            <a:ext cx="20665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/>
              <a:t>E </a:t>
            </a:r>
            <a:r>
              <a:rPr lang="en-US" altLang="zh-TW" sz="2800" dirty="0"/>
              <a:t>= </a:t>
            </a:r>
            <a:r>
              <a:rPr lang="en-US" altLang="zh-TW" sz="2800" dirty="0" err="1" smtClean="0"/>
              <a:t>malloc</a:t>
            </a:r>
            <a:r>
              <a:rPr lang="en-US" altLang="zh-TW" sz="2800" dirty="0" smtClean="0"/>
              <a:t>(2)</a:t>
            </a:r>
            <a:endParaRPr lang="zh-TW" altLang="en-US" sz="2800" dirty="0"/>
          </a:p>
        </p:txBody>
      </p:sp>
      <p:sp>
        <p:nvSpPr>
          <p:cNvPr id="14" name="矩形 13"/>
          <p:cNvSpPr/>
          <p:nvPr/>
        </p:nvSpPr>
        <p:spPr>
          <a:xfrm>
            <a:off x="5168056" y="3817808"/>
            <a:ext cx="12603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/>
              <a:t>free (C)</a:t>
            </a:r>
            <a:endParaRPr lang="zh-TW" altLang="en-US" sz="2800" dirty="0"/>
          </a:p>
        </p:txBody>
      </p:sp>
      <p:sp>
        <p:nvSpPr>
          <p:cNvPr id="15" name="矩形 14"/>
          <p:cNvSpPr/>
          <p:nvPr/>
        </p:nvSpPr>
        <p:spPr>
          <a:xfrm>
            <a:off x="5144811" y="4340795"/>
            <a:ext cx="20569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/>
              <a:t>F </a:t>
            </a:r>
            <a:r>
              <a:rPr lang="en-US" altLang="zh-TW" sz="2800" dirty="0"/>
              <a:t>= </a:t>
            </a:r>
            <a:r>
              <a:rPr lang="en-US" altLang="zh-TW" sz="2800" dirty="0" err="1" smtClean="0"/>
              <a:t>malloc</a:t>
            </a:r>
            <a:r>
              <a:rPr lang="en-US" altLang="zh-TW" sz="2800" dirty="0" smtClean="0"/>
              <a:t>(4)</a:t>
            </a:r>
            <a:endParaRPr lang="zh-TW" altLang="en-US" sz="2800" dirty="0"/>
          </a:p>
        </p:txBody>
      </p:sp>
      <p:sp>
        <p:nvSpPr>
          <p:cNvPr id="16" name="圓角矩形 15"/>
          <p:cNvSpPr/>
          <p:nvPr/>
        </p:nvSpPr>
        <p:spPr>
          <a:xfrm>
            <a:off x="5302466" y="5338034"/>
            <a:ext cx="2033754" cy="4843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602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  <p:bldP spid="12" grpId="0"/>
      <p:bldP spid="13" grpId="0"/>
      <p:bldP spid="14" grpId="0"/>
      <p:bldP spid="15" grpId="0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Controls </a:t>
            </a:r>
            <a:r>
              <a:rPr lang="en-US" altLang="zh-TW" dirty="0"/>
              <a:t>how data is stored </a:t>
            </a:r>
            <a:r>
              <a:rPr lang="en-US" altLang="zh-TW" dirty="0" smtClean="0"/>
              <a:t>in and retrieved from disks</a:t>
            </a:r>
          </a:p>
          <a:p>
            <a:r>
              <a:rPr lang="en-US" altLang="zh-TW" dirty="0" smtClean="0"/>
              <a:t>Example (from </a:t>
            </a:r>
            <a:r>
              <a:rPr lang="en-US" altLang="zh-TW" dirty="0" err="1" smtClean="0"/>
              <a:t>wikipedia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File System</a:t>
            </a:r>
            <a:endParaRPr lang="zh-TW" altLang="en-US" dirty="0"/>
          </a:p>
        </p:txBody>
      </p:sp>
      <p:pic>
        <p:nvPicPr>
          <p:cNvPr id="1028" name="Picture 4" descr="https://upload.wikimedia.org/wikipedia/commons/9/99/File_system_fragment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015" y="3429000"/>
            <a:ext cx="7001969" cy="300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457200" y="6483441"/>
            <a:ext cx="899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https://upload.wikimedia.org/wikipedia/commons/9/99/File_system_fragmentation.png</a:t>
            </a:r>
          </a:p>
        </p:txBody>
      </p:sp>
    </p:spTree>
    <p:extLst>
      <p:ext uri="{BB962C8B-B14F-4D97-AF65-F5344CB8AC3E}">
        <p14:creationId xmlns:p14="http://schemas.microsoft.com/office/powerpoint/2010/main" val="284015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Handle the input/output of all devices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IO Management</a:t>
            </a:r>
            <a:endParaRPr lang="zh-TW" altLang="en-US" dirty="0"/>
          </a:p>
        </p:txBody>
      </p:sp>
      <p:pic>
        <p:nvPicPr>
          <p:cNvPr id="6" name="Picture 9" descr="lg_monitor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16097" y="2356287"/>
            <a:ext cx="1454150" cy="135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0" descr="Computer_Speaker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27308" y="2457093"/>
            <a:ext cx="1152525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1" descr="ergonomic-keyboar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81107" y="3928960"/>
            <a:ext cx="1789112" cy="88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2" descr="Photo_Electrical_Mouse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90169" y="3748273"/>
            <a:ext cx="1152525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3" descr="webcam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93777" y="2457093"/>
            <a:ext cx="990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6" descr="scanner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52069" y="2583054"/>
            <a:ext cx="1806967" cy="126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8" descr="printers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6764" y="2536338"/>
            <a:ext cx="1897063" cy="1897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0" descr="soundcard1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58079" y="5352032"/>
            <a:ext cx="1238250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2" descr="Network_Card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92372" y="4940969"/>
            <a:ext cx="1152525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1" descr="videocard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390082" y="3884688"/>
            <a:ext cx="1320800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5" descr="hard-disk-drive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120332" y="5381614"/>
            <a:ext cx="1181100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6" descr="DVD-ROM-for-Xbox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715675" y="4232578"/>
            <a:ext cx="1181100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文字方塊 18"/>
          <p:cNvSpPr txBox="1"/>
          <p:nvPr/>
        </p:nvSpPr>
        <p:spPr>
          <a:xfrm>
            <a:off x="4450663" y="57966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音效卡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2500754" y="60522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網路卡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6798294" y="483615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顯示卡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3176" y="5014189"/>
            <a:ext cx="1223668" cy="122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57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Instruction </a:t>
            </a:r>
            <a:br>
              <a:rPr lang="en-US" altLang="zh-TW" dirty="0" smtClean="0"/>
            </a:br>
            <a:r>
              <a:rPr lang="en-US" altLang="zh-TW" dirty="0" smtClean="0"/>
              <a:t>set architecture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6" name="群組 5"/>
          <p:cNvGrpSpPr/>
          <p:nvPr/>
        </p:nvGrpSpPr>
        <p:grpSpPr>
          <a:xfrm>
            <a:off x="2312276" y="192209"/>
            <a:ext cx="6621282" cy="4632040"/>
            <a:chOff x="-737931" y="1772816"/>
            <a:chExt cx="5888789" cy="4320480"/>
          </a:xfrm>
        </p:grpSpPr>
        <p:sp>
          <p:nvSpPr>
            <p:cNvPr id="7" name="矩形 6"/>
            <p:cNvSpPr/>
            <p:nvPr/>
          </p:nvSpPr>
          <p:spPr bwMode="auto">
            <a:xfrm>
              <a:off x="1403648" y="1772816"/>
              <a:ext cx="3672408" cy="1872208"/>
            </a:xfrm>
            <a:prstGeom prst="rect">
              <a:avLst/>
            </a:prstGeom>
            <a:solidFill>
              <a:srgbClr val="FFD96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3004342" y="2060848"/>
              <a:ext cx="1855690" cy="158417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1403648" y="2420888"/>
              <a:ext cx="3240360" cy="122413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1403648" y="3645024"/>
              <a:ext cx="3672408" cy="1368152"/>
            </a:xfrm>
            <a:prstGeom prst="rect">
              <a:avLst/>
            </a:prstGeom>
            <a:solidFill>
              <a:srgbClr val="FF010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3059832" y="4077072"/>
              <a:ext cx="2015160" cy="936104"/>
            </a:xfrm>
            <a:prstGeom prst="rect">
              <a:avLst/>
            </a:prstGeom>
            <a:solidFill>
              <a:srgbClr val="8375D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1406442" y="4329100"/>
              <a:ext cx="2373470" cy="684076"/>
            </a:xfrm>
            <a:prstGeom prst="rect">
              <a:avLst/>
            </a:prstGeom>
            <a:solidFill>
              <a:srgbClr val="CC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1406442" y="5013176"/>
              <a:ext cx="1437366" cy="43204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1403648" y="5445224"/>
              <a:ext cx="1440160" cy="648072"/>
            </a:xfrm>
            <a:prstGeom prst="rect">
              <a:avLst/>
            </a:prstGeom>
            <a:solidFill>
              <a:srgbClr val="FF66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3634832" y="5013176"/>
              <a:ext cx="1440160" cy="108012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3634832" y="5445224"/>
              <a:ext cx="1440160" cy="648072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1547664" y="2960948"/>
              <a:ext cx="2880320" cy="684076"/>
            </a:xfrm>
            <a:prstGeom prst="rect">
              <a:avLst/>
            </a:prstGeom>
            <a:solidFill>
              <a:srgbClr val="3366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 bwMode="auto">
            <a:xfrm>
              <a:off x="1691680" y="2963930"/>
              <a:ext cx="1656184" cy="68109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 bwMode="auto">
            <a:xfrm>
              <a:off x="1403648" y="2960948"/>
              <a:ext cx="864096" cy="684076"/>
            </a:xfrm>
            <a:prstGeom prst="rect">
              <a:avLst/>
            </a:prstGeom>
            <a:solidFill>
              <a:srgbClr val="38904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1547664" y="1772816"/>
              <a:ext cx="1456678" cy="58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/>
                <a:t>Application Programs</a:t>
              </a:r>
              <a:endParaRPr lang="zh-TW" altLang="en-US" sz="2000" dirty="0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3635896" y="2062589"/>
              <a:ext cx="1456678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/>
                <a:t>    Libraries</a:t>
              </a:r>
              <a:endParaRPr lang="zh-TW" altLang="en-US" sz="2000" dirty="0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2051720" y="2492896"/>
              <a:ext cx="2451066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/>
                <a:t>Operating System</a:t>
              </a:r>
              <a:endParaRPr lang="zh-TW" altLang="en-US" sz="2000" dirty="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1400854" y="3059668"/>
              <a:ext cx="1010906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bg1"/>
                  </a:solidFill>
                </a:rPr>
                <a:t>Drivers</a:t>
              </a:r>
              <a:endParaRPr lang="zh-TW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3347864" y="2963689"/>
              <a:ext cx="1156717" cy="58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solidFill>
                    <a:schemeClr val="bg1"/>
                  </a:solidFill>
                </a:rPr>
                <a:t>Memory</a:t>
              </a:r>
            </a:p>
            <a:p>
              <a:r>
                <a:rPr lang="en-US" altLang="zh-TW" sz="2000" dirty="0">
                  <a:solidFill>
                    <a:schemeClr val="bg1"/>
                  </a:solidFill>
                </a:rPr>
                <a:t>Manager</a:t>
              </a:r>
              <a:endParaRPr lang="zh-TW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2195736" y="3068960"/>
              <a:ext cx="1367088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bg1"/>
                  </a:solidFill>
                </a:rPr>
                <a:t>Scheduler</a:t>
              </a:r>
              <a:endParaRPr lang="zh-TW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1403648" y="3645024"/>
              <a:ext cx="3168352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bg1"/>
                  </a:solidFill>
                </a:rPr>
                <a:t>Execution Hardware (CPU)</a:t>
              </a:r>
              <a:endParaRPr lang="zh-TW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3779912" y="4222829"/>
              <a:ext cx="1370946" cy="58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/>
                <a:t>Memory</a:t>
              </a:r>
            </a:p>
            <a:p>
              <a:r>
                <a:rPr lang="en-US" altLang="zh-TW" sz="2000" dirty="0" smtClean="0"/>
                <a:t>Translation</a:t>
              </a:r>
              <a:endParaRPr lang="zh-TW" altLang="en-US" sz="2000" dirty="0"/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1406442" y="4401582"/>
              <a:ext cx="2373470" cy="58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 smtClean="0"/>
                <a:t>System Interconnect</a:t>
              </a:r>
            </a:p>
            <a:p>
              <a:pPr algn="ctr"/>
              <a:r>
                <a:rPr lang="en-US" altLang="zh-TW" sz="2000" dirty="0" smtClean="0"/>
                <a:t>(Bus)</a:t>
              </a:r>
              <a:endParaRPr lang="zh-TW" altLang="en-US" sz="2000" dirty="0"/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1400854" y="5013176"/>
              <a:ext cx="1442954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/>
                <a:t>Controllers</a:t>
              </a:r>
              <a:endParaRPr lang="zh-TW" altLang="en-US" sz="2000" dirty="0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3707904" y="5075892"/>
              <a:ext cx="1296144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/>
                <a:t>Controllers</a:t>
              </a:r>
              <a:endParaRPr lang="zh-TW" altLang="en-US" sz="2000" dirty="0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3707904" y="5445224"/>
              <a:ext cx="1296144" cy="58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 smtClean="0"/>
                <a:t>Main</a:t>
              </a:r>
            </a:p>
            <a:p>
              <a:pPr algn="ctr"/>
              <a:r>
                <a:rPr lang="en-US" altLang="zh-TW" sz="2000" dirty="0" smtClean="0"/>
                <a:t>Memory</a:t>
              </a:r>
              <a:endParaRPr lang="zh-TW" altLang="en-US" sz="2000" dirty="0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1403648" y="5445224"/>
              <a:ext cx="1440160" cy="58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 smtClean="0"/>
                <a:t>I/O Devices</a:t>
              </a:r>
            </a:p>
            <a:p>
              <a:pPr algn="ctr"/>
              <a:r>
                <a:rPr lang="en-US" altLang="zh-TW" sz="2000" dirty="0" smtClean="0"/>
                <a:t>Networking</a:t>
              </a:r>
              <a:endParaRPr lang="zh-TW" altLang="en-US" sz="2000" dirty="0"/>
            </a:p>
          </p:txBody>
        </p:sp>
        <p:cxnSp>
          <p:nvCxnSpPr>
            <p:cNvPr id="33" name="直線接點 32"/>
            <p:cNvCxnSpPr/>
            <p:nvPr/>
          </p:nvCxnSpPr>
          <p:spPr bwMode="auto">
            <a:xfrm>
              <a:off x="971600" y="3640378"/>
              <a:ext cx="4120974" cy="4646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4" name="文字方塊 33"/>
            <p:cNvSpPr txBox="1"/>
            <p:nvPr/>
          </p:nvSpPr>
          <p:spPr>
            <a:xfrm>
              <a:off x="-737931" y="3347990"/>
              <a:ext cx="1684765" cy="58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000" dirty="0" smtClean="0"/>
                <a:t>Instruction Set Architecture</a:t>
              </a:r>
              <a:endParaRPr lang="zh-TW" altLang="en-US" sz="2000" dirty="0"/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-277302" y="2357591"/>
              <a:ext cx="1224136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000" dirty="0" smtClean="0"/>
                <a:t>Software</a:t>
              </a:r>
              <a:endParaRPr lang="zh-TW" altLang="en-US" sz="2000" dirty="0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-547203" y="4856386"/>
              <a:ext cx="1494037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000" dirty="0" smtClean="0"/>
                <a:t>Hardware</a:t>
              </a:r>
              <a:endParaRPr lang="zh-TW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8805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Consider the language translation from Chinese to English?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an assembly code?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62614" y="5546423"/>
            <a:ext cx="48978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</a:rPr>
              <a:t>How </a:t>
            </a:r>
            <a:r>
              <a:rPr lang="en-US" altLang="zh-TW" sz="3200" dirty="0" smtClean="0">
                <a:solidFill>
                  <a:srgbClr val="FF0000"/>
                </a:solidFill>
              </a:rPr>
              <a:t>is a program </a:t>
            </a:r>
            <a:r>
              <a:rPr lang="en-US" altLang="zh-TW" sz="3200" dirty="0">
                <a:solidFill>
                  <a:srgbClr val="FF0000"/>
                </a:solidFill>
              </a:rPr>
              <a:t>executed?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08717" y="2938281"/>
            <a:ext cx="44791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 smtClean="0">
                <a:solidFill>
                  <a:srgbClr val="0070C0"/>
                </a:solidFill>
              </a:rPr>
              <a:t>一個程式</a:t>
            </a:r>
            <a:r>
              <a:rPr lang="zh-TW" altLang="en-US" sz="3200" dirty="0">
                <a:solidFill>
                  <a:srgbClr val="0070C0"/>
                </a:solidFill>
              </a:rPr>
              <a:t>是</a:t>
            </a:r>
            <a:r>
              <a:rPr lang="zh-TW" altLang="en-US" sz="3200" dirty="0" smtClean="0">
                <a:solidFill>
                  <a:srgbClr val="0070C0"/>
                </a:solidFill>
              </a:rPr>
              <a:t>如何被執行</a:t>
            </a:r>
            <a:r>
              <a:rPr lang="en-US" altLang="zh-TW" sz="3200" dirty="0" smtClean="0">
                <a:solidFill>
                  <a:srgbClr val="0070C0"/>
                </a:solidFill>
              </a:rPr>
              <a:t>?</a:t>
            </a:r>
            <a:endParaRPr lang="zh-TW" altLang="en-US" sz="3200" dirty="0">
              <a:solidFill>
                <a:srgbClr val="0070C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62614" y="4331901"/>
            <a:ext cx="4943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 smtClean="0">
                <a:solidFill>
                  <a:schemeClr val="accent6">
                    <a:lumMod val="75000"/>
                  </a:schemeClr>
                </a:solidFill>
              </a:rPr>
              <a:t>如何 是 一個 程式  被執行</a:t>
            </a:r>
            <a:r>
              <a:rPr lang="en-US" altLang="zh-TW" sz="3200" dirty="0" smtClean="0">
                <a:solidFill>
                  <a:schemeClr val="accent6">
                    <a:lumMod val="75000"/>
                  </a:schemeClr>
                </a:solidFill>
              </a:rPr>
              <a:t>?</a:t>
            </a:r>
            <a:endParaRPr lang="zh-TW" alt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>
            <a:off x="1775012" y="3324563"/>
            <a:ext cx="1184046" cy="1167041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2545976" y="3381047"/>
            <a:ext cx="1290336" cy="998709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H="1">
            <a:off x="2366682" y="3466572"/>
            <a:ext cx="744072" cy="939507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>
            <a:off x="1707424" y="3381047"/>
            <a:ext cx="1917929" cy="1006197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4607276" y="3428346"/>
            <a:ext cx="504840" cy="1063258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1545295" y="4822522"/>
            <a:ext cx="0" cy="900034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H="1">
            <a:off x="2150710" y="4822522"/>
            <a:ext cx="53199" cy="902999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H="1">
            <a:off x="2545976" y="4699922"/>
            <a:ext cx="413082" cy="1025599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H="1">
            <a:off x="3625353" y="4822522"/>
            <a:ext cx="210959" cy="902999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>
            <a:off x="4923994" y="4822522"/>
            <a:ext cx="0" cy="900034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6076110" y="2116179"/>
            <a:ext cx="2670731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TW" sz="3200" dirty="0" smtClean="0"/>
          </a:p>
          <a:p>
            <a:r>
              <a:rPr lang="en-US" altLang="zh-TW" sz="3200" dirty="0" smtClean="0">
                <a:solidFill>
                  <a:schemeClr val="bg1">
                    <a:lumMod val="65000"/>
                  </a:schemeClr>
                </a:solidFill>
              </a:rPr>
              <a:t>Analogy</a:t>
            </a:r>
          </a:p>
          <a:p>
            <a:r>
              <a:rPr lang="en-US" altLang="zh-TW" sz="3200" dirty="0" smtClean="0">
                <a:solidFill>
                  <a:schemeClr val="accent1">
                    <a:lumMod val="75000"/>
                  </a:schemeClr>
                </a:solidFill>
              </a:rPr>
              <a:t>C code</a:t>
            </a:r>
            <a:endParaRPr lang="en-US" altLang="zh-TW" sz="32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zh-TW" sz="2400" dirty="0" smtClean="0"/>
          </a:p>
          <a:p>
            <a:endParaRPr lang="en-US" altLang="zh-TW" sz="2400" dirty="0" smtClean="0"/>
          </a:p>
          <a:p>
            <a:r>
              <a:rPr lang="en-US" altLang="zh-TW" sz="3200" dirty="0" smtClean="0">
                <a:solidFill>
                  <a:schemeClr val="accent6">
                    <a:lumMod val="50000"/>
                  </a:schemeClr>
                </a:solidFill>
              </a:rPr>
              <a:t>Assembly code</a:t>
            </a:r>
          </a:p>
          <a:p>
            <a:endParaRPr lang="en-US" altLang="zh-TW" sz="2400" dirty="0"/>
          </a:p>
          <a:p>
            <a:endParaRPr lang="en-US" altLang="zh-TW" sz="2400" dirty="0" smtClean="0"/>
          </a:p>
          <a:p>
            <a:r>
              <a:rPr lang="en-US" altLang="zh-TW" sz="3200" dirty="0" smtClean="0">
                <a:solidFill>
                  <a:srgbClr val="C00000"/>
                </a:solidFill>
              </a:rPr>
              <a:t>Machine code</a:t>
            </a:r>
            <a:endParaRPr lang="zh-TW" alt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71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 codes (or any high level programs) are very different from the machine code</a:t>
            </a:r>
          </a:p>
          <a:p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Why assembly?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350044" y="2893685"/>
            <a:ext cx="516199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altLang="zh-TW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altLang="zh-TW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altLang="zh-TW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TW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main(){</a:t>
            </a:r>
          </a:p>
          <a:p>
            <a:r>
              <a:rPr lang="en-US" altLang="zh-TW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zh-TW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zh-TW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(“Hello World!”);</a:t>
            </a:r>
          </a:p>
          <a:p>
            <a:r>
              <a:rPr lang="en-US" altLang="zh-TW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return 0;</a:t>
            </a:r>
            <a:br>
              <a:rPr lang="en-US" altLang="zh-TW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TW" alt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512035" y="2709019"/>
            <a:ext cx="317476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01101001001001001101010101010010100101010101010101101010101011101101010101110010101010101011010110...</a:t>
            </a:r>
            <a:endParaRPr lang="zh-TW" alt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21" y="2709019"/>
            <a:ext cx="3496235" cy="3958972"/>
          </a:xfrm>
          <a:prstGeom prst="rect">
            <a:avLst/>
          </a:prstGeom>
        </p:spPr>
      </p:pic>
      <p:sp>
        <p:nvSpPr>
          <p:cNvPr id="11" name="圓角矩形 10"/>
          <p:cNvSpPr/>
          <p:nvPr/>
        </p:nvSpPr>
        <p:spPr>
          <a:xfrm>
            <a:off x="1004047" y="4572000"/>
            <a:ext cx="3872753" cy="201624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 smtClean="0"/>
              <a:t>Answers: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800" dirty="0" smtClean="0"/>
              <a:t>Human readable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800" dirty="0" smtClean="0"/>
              <a:t>One to one to machine code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0574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角矩形 6"/>
          <p:cNvSpPr/>
          <p:nvPr/>
        </p:nvSpPr>
        <p:spPr>
          <a:xfrm>
            <a:off x="3567952" y="1357862"/>
            <a:ext cx="5432612" cy="5365667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>
                <a:solidFill>
                  <a:schemeClr val="tx1"/>
                </a:solidFill>
              </a:rPr>
              <a:t>Mother board</a:t>
            </a:r>
            <a:r>
              <a:rPr lang="zh-TW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TW" sz="3200" dirty="0" smtClean="0">
                <a:solidFill>
                  <a:schemeClr val="tx1"/>
                </a:solidFill>
              </a:rPr>
              <a:t>(</a:t>
            </a:r>
            <a:r>
              <a:rPr lang="zh-TW" altLang="en-US" sz="3200" dirty="0" smtClean="0">
                <a:solidFill>
                  <a:schemeClr val="tx1"/>
                </a:solidFill>
              </a:rPr>
              <a:t>主機板</a:t>
            </a:r>
            <a:r>
              <a:rPr lang="en-US" altLang="zh-TW" sz="3200" dirty="0" smtClean="0">
                <a:solidFill>
                  <a:schemeClr val="tx1"/>
                </a:solidFill>
              </a:rPr>
              <a:t>)</a:t>
            </a:r>
          </a:p>
          <a:p>
            <a:pPr algn="ctr"/>
            <a:endParaRPr lang="en-US" altLang="zh-TW" sz="3200" dirty="0" smtClean="0">
              <a:solidFill>
                <a:schemeClr val="tx1"/>
              </a:solidFill>
            </a:endParaRPr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Hardware Level</a:t>
            </a:r>
            <a:endParaRPr lang="zh-TW" altLang="en-US" dirty="0"/>
          </a:p>
        </p:txBody>
      </p:sp>
      <p:sp>
        <p:nvSpPr>
          <p:cNvPr id="4" name="圓柱 3"/>
          <p:cNvSpPr/>
          <p:nvPr/>
        </p:nvSpPr>
        <p:spPr>
          <a:xfrm>
            <a:off x="457200" y="1357862"/>
            <a:ext cx="2859740" cy="5365667"/>
          </a:xfrm>
          <a:prstGeom prst="ca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>
                <a:solidFill>
                  <a:schemeClr val="tx1"/>
                </a:solidFill>
              </a:rPr>
              <a:t>Hard disk</a:t>
            </a:r>
          </a:p>
          <a:p>
            <a:pPr algn="ctr"/>
            <a:r>
              <a:rPr lang="en-US" altLang="zh-TW" sz="3600" dirty="0" smtClean="0">
                <a:solidFill>
                  <a:schemeClr val="tx1"/>
                </a:solidFill>
              </a:rPr>
              <a:t>(</a:t>
            </a:r>
            <a:r>
              <a:rPr lang="zh-TW" altLang="en-US" sz="3600" dirty="0" smtClean="0">
                <a:solidFill>
                  <a:schemeClr val="tx1"/>
                </a:solidFill>
              </a:rPr>
              <a:t>硬碟</a:t>
            </a:r>
            <a:r>
              <a:rPr lang="en-US" altLang="zh-TW" sz="3600" dirty="0" smtClean="0">
                <a:solidFill>
                  <a:schemeClr val="tx1"/>
                </a:solidFill>
              </a:rPr>
              <a:t>)</a:t>
            </a:r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987054" y="2357543"/>
            <a:ext cx="4705704" cy="205309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1270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200" dirty="0" smtClean="0">
                <a:solidFill>
                  <a:schemeClr val="tx1"/>
                </a:solidFill>
              </a:rPr>
              <a:t>CPU</a:t>
            </a:r>
            <a:r>
              <a:rPr lang="zh-TW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TW" sz="3200" dirty="0" smtClean="0">
                <a:solidFill>
                  <a:schemeClr val="tx1"/>
                </a:solidFill>
              </a:rPr>
              <a:t>(</a:t>
            </a:r>
            <a:r>
              <a:rPr lang="zh-TW" altLang="en-US" sz="3200" dirty="0" smtClean="0">
                <a:solidFill>
                  <a:schemeClr val="tx1"/>
                </a:solidFill>
              </a:rPr>
              <a:t>中央處理器</a:t>
            </a:r>
            <a:r>
              <a:rPr lang="en-US" altLang="zh-TW" sz="3200" dirty="0" smtClean="0">
                <a:solidFill>
                  <a:schemeClr val="tx1"/>
                </a:solidFill>
              </a:rPr>
              <a:t>)</a:t>
            </a:r>
          </a:p>
          <a:p>
            <a:endParaRPr lang="en-US" altLang="zh-TW" sz="3200" dirty="0" smtClean="0">
              <a:solidFill>
                <a:schemeClr val="tx1"/>
              </a:solidFill>
            </a:endParaRPr>
          </a:p>
          <a:p>
            <a:endParaRPr lang="en-US" altLang="zh-TW" sz="3200" dirty="0" smtClean="0">
              <a:solidFill>
                <a:schemeClr val="tx1"/>
              </a:solidFill>
            </a:endParaRPr>
          </a:p>
          <a:p>
            <a:endParaRPr lang="en-US" altLang="zh-TW" sz="3200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87054" y="4588010"/>
            <a:ext cx="4705704" cy="169840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200" dirty="0" smtClean="0">
                <a:solidFill>
                  <a:schemeClr val="tx1"/>
                </a:solidFill>
              </a:rPr>
              <a:t>Memory</a:t>
            </a:r>
            <a:r>
              <a:rPr lang="zh-TW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TW" sz="3200" dirty="0" smtClean="0">
                <a:solidFill>
                  <a:schemeClr val="tx1"/>
                </a:solidFill>
              </a:rPr>
              <a:t>(</a:t>
            </a:r>
            <a:r>
              <a:rPr lang="zh-TW" altLang="en-US" sz="3200" dirty="0" smtClean="0">
                <a:solidFill>
                  <a:schemeClr val="tx1"/>
                </a:solidFill>
              </a:rPr>
              <a:t>記憶體</a:t>
            </a:r>
            <a:r>
              <a:rPr lang="en-US" altLang="zh-TW" sz="3200" dirty="0" smtClean="0">
                <a:solidFill>
                  <a:schemeClr val="tx1"/>
                </a:solidFill>
              </a:rPr>
              <a:t>)</a:t>
            </a:r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zh-TW" altLang="en-US" dirty="0"/>
          </a:p>
        </p:txBody>
      </p:sp>
      <p:sp>
        <p:nvSpPr>
          <p:cNvPr id="8" name="左-右雙向箭號 7"/>
          <p:cNvSpPr/>
          <p:nvPr/>
        </p:nvSpPr>
        <p:spPr>
          <a:xfrm>
            <a:off x="2940423" y="4040695"/>
            <a:ext cx="1046631" cy="710599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按鈕形 9"/>
          <p:cNvSpPr/>
          <p:nvPr/>
        </p:nvSpPr>
        <p:spPr>
          <a:xfrm>
            <a:off x="6868467" y="3086590"/>
            <a:ext cx="1524000" cy="1082342"/>
          </a:xfrm>
          <a:prstGeom prst="bevel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>
                <a:solidFill>
                  <a:schemeClr val="tx1"/>
                </a:solidFill>
              </a:rPr>
              <a:t>ALU</a:t>
            </a:r>
          </a:p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(</a:t>
            </a:r>
            <a:r>
              <a:rPr lang="zh-TW" altLang="en-US" sz="1600" dirty="0" smtClean="0">
                <a:solidFill>
                  <a:schemeClr val="tx1"/>
                </a:solidFill>
              </a:rPr>
              <a:t>計算邏輯單元</a:t>
            </a:r>
            <a:r>
              <a:rPr lang="en-US" altLang="zh-TW" sz="1600" dirty="0" smtClean="0">
                <a:solidFill>
                  <a:schemeClr val="tx1"/>
                </a:solidFill>
              </a:rPr>
              <a:t>)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4823014" y="3086590"/>
            <a:ext cx="1927413" cy="1091337"/>
            <a:chOff x="4966450" y="2745939"/>
            <a:chExt cx="1927413" cy="1091337"/>
          </a:xfrm>
        </p:grpSpPr>
        <p:sp>
          <p:nvSpPr>
            <p:cNvPr id="11" name="矩形 10"/>
            <p:cNvSpPr/>
            <p:nvPr/>
          </p:nvSpPr>
          <p:spPr>
            <a:xfrm>
              <a:off x="4966450" y="2745939"/>
              <a:ext cx="376518" cy="108234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459509" y="2745939"/>
              <a:ext cx="376518" cy="108234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5988427" y="2754934"/>
              <a:ext cx="376518" cy="108234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6517345" y="2754934"/>
              <a:ext cx="376518" cy="108234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15"/>
          <p:cNvSpPr txBox="1"/>
          <p:nvPr/>
        </p:nvSpPr>
        <p:spPr>
          <a:xfrm>
            <a:off x="4977878" y="3030580"/>
            <a:ext cx="168103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Registers</a:t>
            </a:r>
          </a:p>
          <a:p>
            <a:r>
              <a:rPr lang="en-US" altLang="zh-TW" sz="3200" dirty="0" smtClean="0"/>
              <a:t>(</a:t>
            </a:r>
            <a:r>
              <a:rPr lang="zh-TW" altLang="en-US" sz="3200" dirty="0" smtClean="0"/>
              <a:t>暫存器</a:t>
            </a:r>
            <a:r>
              <a:rPr lang="en-US" altLang="zh-TW" sz="3200" dirty="0" smtClean="0"/>
              <a:t>)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84893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角矩形 6"/>
          <p:cNvSpPr/>
          <p:nvPr/>
        </p:nvSpPr>
        <p:spPr>
          <a:xfrm>
            <a:off x="3567952" y="1357862"/>
            <a:ext cx="5432612" cy="5365667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>
                <a:solidFill>
                  <a:schemeClr val="tx1"/>
                </a:solidFill>
              </a:rPr>
              <a:t>Mother board</a:t>
            </a:r>
            <a:r>
              <a:rPr lang="zh-TW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TW" sz="3200" dirty="0" smtClean="0">
                <a:solidFill>
                  <a:schemeClr val="tx1"/>
                </a:solidFill>
              </a:rPr>
              <a:t>(</a:t>
            </a:r>
            <a:r>
              <a:rPr lang="zh-TW" altLang="en-US" sz="3200" dirty="0" smtClean="0">
                <a:solidFill>
                  <a:schemeClr val="tx1"/>
                </a:solidFill>
              </a:rPr>
              <a:t>主機板</a:t>
            </a:r>
            <a:r>
              <a:rPr lang="en-US" altLang="zh-TW" sz="3200" dirty="0" smtClean="0">
                <a:solidFill>
                  <a:schemeClr val="tx1"/>
                </a:solidFill>
              </a:rPr>
              <a:t>)</a:t>
            </a:r>
          </a:p>
          <a:p>
            <a:pPr algn="ctr"/>
            <a:endParaRPr lang="en-US" altLang="zh-TW" sz="3200" dirty="0" smtClean="0">
              <a:solidFill>
                <a:schemeClr val="tx1"/>
              </a:solidFill>
            </a:endParaRPr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is a program executed?</a:t>
            </a:r>
            <a:endParaRPr lang="zh-TW" altLang="en-US" dirty="0"/>
          </a:p>
        </p:txBody>
      </p:sp>
      <p:sp>
        <p:nvSpPr>
          <p:cNvPr id="4" name="圓柱 3"/>
          <p:cNvSpPr/>
          <p:nvPr/>
        </p:nvSpPr>
        <p:spPr>
          <a:xfrm>
            <a:off x="457200" y="1357862"/>
            <a:ext cx="2859740" cy="5365667"/>
          </a:xfrm>
          <a:prstGeom prst="ca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>
                <a:solidFill>
                  <a:schemeClr val="tx1"/>
                </a:solidFill>
              </a:rPr>
              <a:t>Hard disk</a:t>
            </a:r>
          </a:p>
          <a:p>
            <a:pPr algn="ctr"/>
            <a:r>
              <a:rPr lang="en-US" altLang="zh-TW" sz="3600" dirty="0" smtClean="0">
                <a:solidFill>
                  <a:schemeClr val="tx1"/>
                </a:solidFill>
              </a:rPr>
              <a:t>(</a:t>
            </a:r>
            <a:r>
              <a:rPr lang="zh-TW" altLang="en-US" sz="3600" dirty="0" smtClean="0">
                <a:solidFill>
                  <a:schemeClr val="tx1"/>
                </a:solidFill>
              </a:rPr>
              <a:t>硬碟</a:t>
            </a:r>
            <a:r>
              <a:rPr lang="en-US" altLang="zh-TW" sz="3600" dirty="0" smtClean="0">
                <a:solidFill>
                  <a:schemeClr val="tx1"/>
                </a:solidFill>
              </a:rPr>
              <a:t>)</a:t>
            </a:r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987054" y="2357543"/>
            <a:ext cx="4705704" cy="205309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1270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200" dirty="0" smtClean="0">
                <a:solidFill>
                  <a:schemeClr val="tx1"/>
                </a:solidFill>
              </a:rPr>
              <a:t>CPU</a:t>
            </a:r>
            <a:r>
              <a:rPr lang="zh-TW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TW" sz="3200" dirty="0" smtClean="0">
                <a:solidFill>
                  <a:schemeClr val="tx1"/>
                </a:solidFill>
              </a:rPr>
              <a:t>(</a:t>
            </a:r>
            <a:r>
              <a:rPr lang="zh-TW" altLang="en-US" sz="3200" dirty="0" smtClean="0">
                <a:solidFill>
                  <a:schemeClr val="tx1"/>
                </a:solidFill>
              </a:rPr>
              <a:t>中央處理器</a:t>
            </a:r>
            <a:r>
              <a:rPr lang="en-US" altLang="zh-TW" sz="3200" dirty="0" smtClean="0">
                <a:solidFill>
                  <a:schemeClr val="tx1"/>
                </a:solidFill>
              </a:rPr>
              <a:t>)</a:t>
            </a:r>
          </a:p>
          <a:p>
            <a:endParaRPr lang="en-US" altLang="zh-TW" sz="3200" dirty="0" smtClean="0">
              <a:solidFill>
                <a:schemeClr val="tx1"/>
              </a:solidFill>
            </a:endParaRPr>
          </a:p>
          <a:p>
            <a:endParaRPr lang="en-US" altLang="zh-TW" sz="3200" dirty="0" smtClean="0">
              <a:solidFill>
                <a:schemeClr val="tx1"/>
              </a:solidFill>
            </a:endParaRPr>
          </a:p>
          <a:p>
            <a:endParaRPr lang="en-US" altLang="zh-TW" sz="3200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87054" y="4588010"/>
            <a:ext cx="4705704" cy="169840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200" dirty="0" smtClean="0">
                <a:solidFill>
                  <a:schemeClr val="tx1"/>
                </a:solidFill>
              </a:rPr>
              <a:t>Memory</a:t>
            </a:r>
            <a:r>
              <a:rPr lang="zh-TW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TW" sz="3200" dirty="0" smtClean="0">
                <a:solidFill>
                  <a:schemeClr val="tx1"/>
                </a:solidFill>
              </a:rPr>
              <a:t>(</a:t>
            </a:r>
            <a:r>
              <a:rPr lang="zh-TW" altLang="en-US" sz="3200" dirty="0" smtClean="0">
                <a:solidFill>
                  <a:schemeClr val="tx1"/>
                </a:solidFill>
              </a:rPr>
              <a:t>記憶體</a:t>
            </a:r>
            <a:r>
              <a:rPr lang="en-US" altLang="zh-TW" sz="3200" dirty="0" smtClean="0">
                <a:solidFill>
                  <a:schemeClr val="tx1"/>
                </a:solidFill>
              </a:rPr>
              <a:t>)</a:t>
            </a:r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zh-TW" altLang="en-US" dirty="0"/>
          </a:p>
        </p:txBody>
      </p:sp>
      <p:sp>
        <p:nvSpPr>
          <p:cNvPr id="8" name="左-右雙向箭號 7"/>
          <p:cNvSpPr/>
          <p:nvPr/>
        </p:nvSpPr>
        <p:spPr>
          <a:xfrm>
            <a:off x="2940423" y="4040695"/>
            <a:ext cx="1046631" cy="710599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按鈕形 9"/>
          <p:cNvSpPr/>
          <p:nvPr/>
        </p:nvSpPr>
        <p:spPr>
          <a:xfrm>
            <a:off x="6868467" y="3086590"/>
            <a:ext cx="1524000" cy="1082342"/>
          </a:xfrm>
          <a:prstGeom prst="bevel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>
                <a:solidFill>
                  <a:schemeClr val="tx1"/>
                </a:solidFill>
              </a:rPr>
              <a:t>ALU</a:t>
            </a:r>
          </a:p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(</a:t>
            </a:r>
            <a:r>
              <a:rPr lang="zh-TW" altLang="en-US" sz="1600" dirty="0" smtClean="0">
                <a:solidFill>
                  <a:schemeClr val="tx1"/>
                </a:solidFill>
              </a:rPr>
              <a:t>計算邏輯單元</a:t>
            </a:r>
            <a:r>
              <a:rPr lang="en-US" altLang="zh-TW" sz="1600" dirty="0" smtClean="0">
                <a:solidFill>
                  <a:schemeClr val="tx1"/>
                </a:solidFill>
              </a:rPr>
              <a:t>)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4823014" y="3086590"/>
            <a:ext cx="1927413" cy="1091337"/>
            <a:chOff x="4966450" y="2745939"/>
            <a:chExt cx="1927413" cy="1091337"/>
          </a:xfrm>
        </p:grpSpPr>
        <p:sp>
          <p:nvSpPr>
            <p:cNvPr id="11" name="矩形 10"/>
            <p:cNvSpPr/>
            <p:nvPr/>
          </p:nvSpPr>
          <p:spPr>
            <a:xfrm>
              <a:off x="4966450" y="2745939"/>
              <a:ext cx="376518" cy="108234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459509" y="2745939"/>
              <a:ext cx="376518" cy="108234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5988427" y="2754934"/>
              <a:ext cx="376518" cy="108234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6517345" y="2754934"/>
              <a:ext cx="376518" cy="108234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15"/>
          <p:cNvSpPr txBox="1"/>
          <p:nvPr/>
        </p:nvSpPr>
        <p:spPr>
          <a:xfrm>
            <a:off x="4977878" y="3030580"/>
            <a:ext cx="168103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Registers</a:t>
            </a:r>
          </a:p>
          <a:p>
            <a:r>
              <a:rPr lang="en-US" altLang="zh-TW" sz="3200" dirty="0" smtClean="0"/>
              <a:t>(</a:t>
            </a:r>
            <a:r>
              <a:rPr lang="zh-TW" altLang="en-US" sz="3200" dirty="0" smtClean="0"/>
              <a:t>暫存器</a:t>
            </a:r>
            <a:r>
              <a:rPr lang="en-US" altLang="zh-TW" sz="3200" dirty="0" smtClean="0"/>
              <a:t>)</a:t>
            </a:r>
            <a:endParaRPr lang="zh-TW" altLang="en-US" sz="3200" dirty="0"/>
          </a:p>
        </p:txBody>
      </p:sp>
      <p:sp>
        <p:nvSpPr>
          <p:cNvPr id="17" name="矩形 16"/>
          <p:cNvSpPr/>
          <p:nvPr/>
        </p:nvSpPr>
        <p:spPr>
          <a:xfrm>
            <a:off x="794502" y="2637517"/>
            <a:ext cx="2330823" cy="71717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 smtClean="0"/>
              <a:t>HelloWorld.c</a:t>
            </a:r>
            <a:endParaRPr lang="zh-TW" altLang="en-US" sz="2800" dirty="0"/>
          </a:p>
        </p:txBody>
      </p:sp>
      <p:sp>
        <p:nvSpPr>
          <p:cNvPr id="18" name="矩形 17"/>
          <p:cNvSpPr/>
          <p:nvPr/>
        </p:nvSpPr>
        <p:spPr>
          <a:xfrm>
            <a:off x="770963" y="3857451"/>
            <a:ext cx="2330823" cy="8774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Assembly code</a:t>
            </a:r>
            <a:endParaRPr lang="zh-TW" altLang="en-US" sz="2800" dirty="0"/>
          </a:p>
        </p:txBody>
      </p:sp>
      <p:sp>
        <p:nvSpPr>
          <p:cNvPr id="19" name="向下箭號 18"/>
          <p:cNvSpPr/>
          <p:nvPr/>
        </p:nvSpPr>
        <p:spPr>
          <a:xfrm>
            <a:off x="1757084" y="3203037"/>
            <a:ext cx="419102" cy="621015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249940" y="3306366"/>
            <a:ext cx="1507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Compiler</a:t>
            </a:r>
            <a:endParaRPr lang="zh-TW" altLang="en-US" sz="2800" dirty="0"/>
          </a:p>
        </p:txBody>
      </p:sp>
      <p:sp>
        <p:nvSpPr>
          <p:cNvPr id="21" name="向下箭號 20"/>
          <p:cNvSpPr/>
          <p:nvPr/>
        </p:nvSpPr>
        <p:spPr>
          <a:xfrm>
            <a:off x="1757084" y="4781236"/>
            <a:ext cx="419102" cy="577798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146546" y="4781236"/>
            <a:ext cx="1713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Assembler</a:t>
            </a:r>
            <a:endParaRPr lang="zh-TW" altLang="en-US" sz="2800" dirty="0"/>
          </a:p>
        </p:txBody>
      </p:sp>
      <p:sp>
        <p:nvSpPr>
          <p:cNvPr id="23" name="矩形 22"/>
          <p:cNvSpPr/>
          <p:nvPr/>
        </p:nvSpPr>
        <p:spPr>
          <a:xfrm>
            <a:off x="770962" y="5385843"/>
            <a:ext cx="2330823" cy="9944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Machine code</a:t>
            </a:r>
          </a:p>
          <a:p>
            <a:pPr algn="ctr"/>
            <a:r>
              <a:rPr lang="en-US" altLang="zh-TW" sz="2800" dirty="0" smtClean="0"/>
              <a:t>(Executable)</a:t>
            </a:r>
            <a:endParaRPr lang="zh-TW" altLang="en-US" sz="2800" dirty="0"/>
          </a:p>
        </p:txBody>
      </p:sp>
      <p:sp>
        <p:nvSpPr>
          <p:cNvPr id="24" name="矩形 23"/>
          <p:cNvSpPr/>
          <p:nvPr/>
        </p:nvSpPr>
        <p:spPr>
          <a:xfrm>
            <a:off x="777689" y="5374776"/>
            <a:ext cx="2330823" cy="9944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Machine code</a:t>
            </a:r>
          </a:p>
          <a:p>
            <a:pPr algn="ctr"/>
            <a:r>
              <a:rPr lang="en-US" altLang="zh-TW" sz="2800" dirty="0" smtClean="0"/>
              <a:t>(Executable)</a:t>
            </a:r>
            <a:endParaRPr lang="zh-TW" altLang="en-US" sz="2800" dirty="0"/>
          </a:p>
        </p:txBody>
      </p:sp>
      <p:pic>
        <p:nvPicPr>
          <p:cNvPr id="25" name="Picture 2" descr="http://coopersgolfpark.mobi/images/instruc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427" y="4511309"/>
            <a:ext cx="82867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3.7037E-7 L 0.54895 -0.0548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48" y="-275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07407E-6 L -0.08836 -0.24121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27" y="-1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07407E-6 L -0.03454 -0.24375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6" y="-1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07407E-6 L 0.02344 -0.23079 " pathEditMode="relative" rAng="0" ptsTypes="AA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3" y="-1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/>
      <p:bldP spid="21" grpId="0" animBg="1"/>
      <p:bldP spid="22" grpId="0"/>
      <p:bldP spid="23" grpId="0" animBg="1"/>
      <p:bldP spid="23" grpId="1" animBg="1"/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A machine code is a sequence of “instructions”.</a:t>
            </a:r>
          </a:p>
          <a:p>
            <a:pPr lvl="1"/>
            <a:r>
              <a:rPr lang="en-US" altLang="zh-TW" dirty="0"/>
              <a:t>The basic unit of machine codes is an “instruction</a:t>
            </a:r>
            <a:r>
              <a:rPr lang="en-US" altLang="zh-TW" dirty="0" smtClean="0"/>
              <a:t>”.</a:t>
            </a:r>
          </a:p>
          <a:p>
            <a:r>
              <a:rPr lang="en-US" altLang="zh-TW" dirty="0" smtClean="0"/>
              <a:t>Example: </a:t>
            </a:r>
            <a:r>
              <a:rPr lang="en-US" altLang="zh-TW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b + c;</a:t>
            </a:r>
          </a:p>
          <a:p>
            <a:pPr lvl="1"/>
            <a:r>
              <a:rPr lang="en-US" altLang="zh-TW" b="1" dirty="0" err="1" smtClean="0"/>
              <a:t>mov</a:t>
            </a:r>
            <a:r>
              <a:rPr lang="en-US" altLang="zh-TW" dirty="0" smtClean="0"/>
              <a:t> [21] to </a:t>
            </a:r>
            <a:r>
              <a:rPr lang="en-US" altLang="zh-TW" dirty="0" smtClean="0">
                <a:solidFill>
                  <a:schemeClr val="accent6"/>
                </a:solidFill>
              </a:rPr>
              <a:t>r1</a:t>
            </a:r>
          </a:p>
          <a:p>
            <a:pPr lvl="1"/>
            <a:r>
              <a:rPr lang="en-US" altLang="zh-TW" b="1" dirty="0" err="1" smtClean="0"/>
              <a:t>mov</a:t>
            </a:r>
            <a:r>
              <a:rPr lang="en-US" altLang="zh-TW" dirty="0" smtClean="0"/>
              <a:t> [63] to </a:t>
            </a:r>
            <a:r>
              <a:rPr lang="en-US" altLang="zh-TW" dirty="0" smtClean="0">
                <a:solidFill>
                  <a:schemeClr val="accent6"/>
                </a:solidFill>
              </a:rPr>
              <a:t>r10</a:t>
            </a:r>
          </a:p>
          <a:p>
            <a:pPr lvl="1"/>
            <a:r>
              <a:rPr lang="en-US" altLang="zh-TW" b="1" dirty="0"/>
              <a:t>a</a:t>
            </a:r>
            <a:r>
              <a:rPr lang="en-US" altLang="zh-TW" b="1" dirty="0" smtClean="0"/>
              <a:t>dd</a:t>
            </a:r>
            <a:r>
              <a:rPr lang="en-US" altLang="zh-TW" dirty="0" smtClean="0"/>
              <a:t> </a:t>
            </a:r>
            <a:r>
              <a:rPr lang="en-US" altLang="zh-TW" dirty="0" smtClean="0">
                <a:solidFill>
                  <a:schemeClr val="accent6"/>
                </a:solidFill>
              </a:rPr>
              <a:t>r1</a:t>
            </a:r>
            <a:r>
              <a:rPr lang="en-US" altLang="zh-TW" dirty="0" smtClean="0"/>
              <a:t>, </a:t>
            </a:r>
            <a:r>
              <a:rPr lang="en-US" altLang="zh-TW" dirty="0" smtClean="0">
                <a:solidFill>
                  <a:schemeClr val="accent6"/>
                </a:solidFill>
              </a:rPr>
              <a:t>r10</a:t>
            </a:r>
            <a:r>
              <a:rPr lang="en-US" altLang="zh-TW" dirty="0" smtClean="0"/>
              <a:t>, </a:t>
            </a:r>
            <a:r>
              <a:rPr lang="en-US" altLang="zh-TW" dirty="0" smtClean="0">
                <a:solidFill>
                  <a:schemeClr val="accent6"/>
                </a:solidFill>
              </a:rPr>
              <a:t>r5</a:t>
            </a:r>
          </a:p>
          <a:p>
            <a:pPr lvl="1"/>
            <a:r>
              <a:rPr lang="en-US" altLang="zh-TW" b="1" dirty="0" err="1" smtClean="0"/>
              <a:t>mov</a:t>
            </a:r>
            <a:r>
              <a:rPr lang="en-US" altLang="zh-TW" dirty="0" smtClean="0"/>
              <a:t> </a:t>
            </a:r>
            <a:r>
              <a:rPr lang="en-US" altLang="zh-TW" dirty="0" smtClean="0">
                <a:solidFill>
                  <a:schemeClr val="accent6"/>
                </a:solidFill>
              </a:rPr>
              <a:t>r5</a:t>
            </a:r>
            <a:r>
              <a:rPr lang="en-US" altLang="zh-TW" dirty="0" smtClean="0"/>
              <a:t> to [D8]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Machine code</a:t>
            </a:r>
            <a:endParaRPr lang="zh-TW" altLang="en-US" dirty="0"/>
          </a:p>
        </p:txBody>
      </p:sp>
      <p:pic>
        <p:nvPicPr>
          <p:cNvPr id="4" name="Picture 6" descr="Fig"/>
          <p:cNvPicPr>
            <a:picLocks noChangeAspect="1" noChangeArrowheads="1"/>
          </p:cNvPicPr>
          <p:nvPr/>
        </p:nvPicPr>
        <p:blipFill rotWithShape="1"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96"/>
          <a:stretch/>
        </p:blipFill>
        <p:spPr bwMode="auto">
          <a:xfrm>
            <a:off x="3747247" y="3301267"/>
            <a:ext cx="5235387" cy="3007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7948702" y="3851197"/>
            <a:ext cx="270812" cy="492443"/>
          </a:xfrm>
          <a:prstGeom prst="rect">
            <a:avLst/>
          </a:prstGeom>
          <a:solidFill>
            <a:srgbClr val="993300"/>
          </a:solidFill>
          <a:ln w="12700">
            <a:solidFill>
              <a:srgbClr val="993300"/>
            </a:solidFill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3200" dirty="0">
                <a:solidFill>
                  <a:schemeClr val="bg1"/>
                </a:solidFill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8570631" y="4525505"/>
            <a:ext cx="270812" cy="492443"/>
          </a:xfrm>
          <a:prstGeom prst="rect">
            <a:avLst/>
          </a:prstGeom>
          <a:solidFill>
            <a:srgbClr val="993300"/>
          </a:solidFill>
          <a:ln w="12700">
            <a:solidFill>
              <a:srgbClr val="993300"/>
            </a:solidFill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3200" dirty="0">
                <a:solidFill>
                  <a:schemeClr val="bg1"/>
                </a:solidFill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3908612" y="4097418"/>
            <a:ext cx="837548" cy="492443"/>
          </a:xfrm>
          <a:prstGeom prst="rect">
            <a:avLst/>
          </a:prstGeom>
          <a:solidFill>
            <a:srgbClr val="993300"/>
          </a:solidFill>
          <a:ln w="9525">
            <a:solidFill>
              <a:srgbClr val="993300"/>
            </a:solidFill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3200" dirty="0">
                <a:solidFill>
                  <a:schemeClr val="bg1"/>
                </a:solidFill>
                <a:ea typeface="新細明體" panose="02020500000000000000" pitchFamily="18" charset="-120"/>
              </a:rPr>
              <a:t>1+2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5322043" y="4615083"/>
            <a:ext cx="336085" cy="492443"/>
          </a:xfrm>
          <a:prstGeom prst="rect">
            <a:avLst/>
          </a:prstGeom>
          <a:solidFill>
            <a:srgbClr val="993300"/>
          </a:solidFill>
          <a:ln w="9525">
            <a:solidFill>
              <a:srgbClr val="993300"/>
            </a:solidFill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3200" dirty="0">
                <a:solidFill>
                  <a:schemeClr val="bg1"/>
                </a:solidFill>
                <a:ea typeface="新細明體" panose="02020500000000000000" pitchFamily="18" charset="-12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7919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3.7037E-6 L -0.28368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-0.35173 0.1291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87" y="6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45 0.00417 L 0.11424 0.0636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40" y="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7037E-6 L 0.33125 0.14861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63" y="7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7" grpId="1" animBg="1"/>
      <p:bldP spid="7" grpId="2" animBg="1"/>
      <p:bldP spid="8" grpId="0" animBg="1"/>
      <p:bldP spid="8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1106237"/>
              </p:ext>
            </p:extLst>
          </p:nvPr>
        </p:nvGraphicFramePr>
        <p:xfrm>
          <a:off x="457200" y="1600200"/>
          <a:ext cx="8229601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8471"/>
                <a:gridCol w="1846729"/>
                <a:gridCol w="47244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i="0" dirty="0" smtClean="0"/>
                        <a:t>Name</a:t>
                      </a:r>
                      <a:endParaRPr lang="zh-TW" altLang="en-US" sz="32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i="0" dirty="0" smtClean="0"/>
                        <a:t>Example</a:t>
                      </a:r>
                      <a:endParaRPr lang="zh-TW" altLang="en-US" sz="32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i="0" dirty="0" smtClean="0"/>
                        <a:t>Meaning </a:t>
                      </a:r>
                      <a:endParaRPr lang="zh-TW" altLang="en-US" sz="3200" i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Variable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a, b, c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The high level naming of memory space.</a:t>
                      </a:r>
                      <a:endParaRPr lang="zh-TW" alt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Value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1, 2, 3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The value stored in the memory space.</a:t>
                      </a:r>
                      <a:endParaRPr lang="zh-TW" alt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Memory</a:t>
                      </a:r>
                    </a:p>
                    <a:p>
                      <a:r>
                        <a:rPr lang="en-US" altLang="zh-TW" sz="3200" dirty="0" smtClean="0"/>
                        <a:t>address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[21],[63],</a:t>
                      </a:r>
                      <a:br>
                        <a:rPr lang="en-US" altLang="zh-TW" sz="3200" dirty="0" smtClean="0"/>
                      </a:br>
                      <a:r>
                        <a:rPr lang="en-US" altLang="zh-TW" sz="3200" dirty="0" smtClean="0"/>
                        <a:t>[D8]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The address of memory where</a:t>
                      </a:r>
                      <a:r>
                        <a:rPr lang="en-US" altLang="zh-TW" sz="3200" baseline="0" dirty="0" smtClean="0"/>
                        <a:t> data are stored.</a:t>
                      </a:r>
                      <a:endParaRPr lang="zh-TW" alt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Register 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r1,</a:t>
                      </a:r>
                      <a:r>
                        <a:rPr lang="en-US" altLang="zh-TW" sz="3200" baseline="0" dirty="0" smtClean="0"/>
                        <a:t> r5, r10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Temporary storage of</a:t>
                      </a:r>
                      <a:r>
                        <a:rPr lang="en-US" altLang="zh-TW" sz="3200" baseline="0" dirty="0" smtClean="0"/>
                        <a:t> data inside CPU.</a:t>
                      </a:r>
                      <a:endParaRPr lang="zh-TW" altLang="en-US" sz="3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Discrimination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489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Computer System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756746" y="1417638"/>
            <a:ext cx="7378262" cy="5203879"/>
            <a:chOff x="-737931" y="1772816"/>
            <a:chExt cx="5888789" cy="4320480"/>
          </a:xfrm>
        </p:grpSpPr>
        <p:sp>
          <p:nvSpPr>
            <p:cNvPr id="5" name="矩形 4"/>
            <p:cNvSpPr/>
            <p:nvPr/>
          </p:nvSpPr>
          <p:spPr bwMode="auto">
            <a:xfrm>
              <a:off x="1403648" y="1772816"/>
              <a:ext cx="3672408" cy="1872208"/>
            </a:xfrm>
            <a:prstGeom prst="rect">
              <a:avLst/>
            </a:prstGeom>
            <a:solidFill>
              <a:srgbClr val="FFD96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3004342" y="2060848"/>
              <a:ext cx="1855690" cy="158417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1403648" y="2420888"/>
              <a:ext cx="3240360" cy="122413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1403648" y="3645024"/>
              <a:ext cx="3672408" cy="1368152"/>
            </a:xfrm>
            <a:prstGeom prst="rect">
              <a:avLst/>
            </a:prstGeom>
            <a:solidFill>
              <a:srgbClr val="FF010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3059832" y="4077072"/>
              <a:ext cx="2015160" cy="936104"/>
            </a:xfrm>
            <a:prstGeom prst="rect">
              <a:avLst/>
            </a:prstGeom>
            <a:solidFill>
              <a:srgbClr val="8375D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1406442" y="4329100"/>
              <a:ext cx="2373470" cy="684076"/>
            </a:xfrm>
            <a:prstGeom prst="rect">
              <a:avLst/>
            </a:prstGeom>
            <a:solidFill>
              <a:srgbClr val="CC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1406442" y="5013176"/>
              <a:ext cx="1437366" cy="43204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1403648" y="5445224"/>
              <a:ext cx="1440160" cy="648072"/>
            </a:xfrm>
            <a:prstGeom prst="rect">
              <a:avLst/>
            </a:prstGeom>
            <a:solidFill>
              <a:srgbClr val="FF66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3634832" y="5013176"/>
              <a:ext cx="1440160" cy="108012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3634832" y="5445224"/>
              <a:ext cx="1440160" cy="648072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1547664" y="2960948"/>
              <a:ext cx="2880320" cy="684076"/>
            </a:xfrm>
            <a:prstGeom prst="rect">
              <a:avLst/>
            </a:prstGeom>
            <a:solidFill>
              <a:srgbClr val="3366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1691680" y="2963930"/>
              <a:ext cx="1656184" cy="68109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1403648" y="2960948"/>
              <a:ext cx="864096" cy="684076"/>
            </a:xfrm>
            <a:prstGeom prst="rect">
              <a:avLst/>
            </a:prstGeom>
            <a:solidFill>
              <a:srgbClr val="38904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1547664" y="1772816"/>
              <a:ext cx="1456678" cy="58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/>
                <a:t>Application Programs</a:t>
              </a:r>
              <a:endParaRPr lang="zh-TW" altLang="en-US" sz="2000" dirty="0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3635896" y="2062589"/>
              <a:ext cx="1456678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/>
                <a:t>    Libraries</a:t>
              </a:r>
              <a:endParaRPr lang="zh-TW" altLang="en-US" sz="2000" dirty="0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2051720" y="2492896"/>
              <a:ext cx="2451066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/>
                <a:t>Operating System</a:t>
              </a:r>
              <a:endParaRPr lang="zh-TW" altLang="en-US" sz="2000" dirty="0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1400854" y="3059668"/>
              <a:ext cx="1010906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bg1"/>
                  </a:solidFill>
                </a:rPr>
                <a:t>Drivers</a:t>
              </a:r>
              <a:endParaRPr lang="zh-TW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3347864" y="2963689"/>
              <a:ext cx="1156717" cy="58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solidFill>
                    <a:schemeClr val="bg1"/>
                  </a:solidFill>
                </a:rPr>
                <a:t>Memory</a:t>
              </a:r>
            </a:p>
            <a:p>
              <a:r>
                <a:rPr lang="en-US" altLang="zh-TW" sz="2000" dirty="0">
                  <a:solidFill>
                    <a:schemeClr val="bg1"/>
                  </a:solidFill>
                </a:rPr>
                <a:t>Manager</a:t>
              </a:r>
              <a:endParaRPr lang="zh-TW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2195736" y="3068960"/>
              <a:ext cx="1367088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bg1"/>
                  </a:solidFill>
                </a:rPr>
                <a:t>Scheduler</a:t>
              </a:r>
              <a:endParaRPr lang="zh-TW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1403648" y="3645024"/>
              <a:ext cx="3168352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bg1"/>
                  </a:solidFill>
                </a:rPr>
                <a:t>Execution Hardware (CPU)</a:t>
              </a:r>
              <a:endParaRPr lang="zh-TW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3779912" y="4222829"/>
              <a:ext cx="1370946" cy="58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/>
                <a:t>Memory</a:t>
              </a:r>
            </a:p>
            <a:p>
              <a:r>
                <a:rPr lang="en-US" altLang="zh-TW" sz="2000" dirty="0" smtClean="0"/>
                <a:t>Translation</a:t>
              </a:r>
              <a:endParaRPr lang="zh-TW" altLang="en-US" sz="2000" dirty="0"/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1406442" y="4401582"/>
              <a:ext cx="2373470" cy="58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 smtClean="0"/>
                <a:t>System Interconnect</a:t>
              </a:r>
            </a:p>
            <a:p>
              <a:pPr algn="ctr"/>
              <a:r>
                <a:rPr lang="en-US" altLang="zh-TW" sz="2000" dirty="0" smtClean="0"/>
                <a:t>(Bus)</a:t>
              </a:r>
              <a:endParaRPr lang="zh-TW" altLang="en-US" sz="2000" dirty="0"/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1400854" y="5013176"/>
              <a:ext cx="1442954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/>
                <a:t>Controllers</a:t>
              </a:r>
              <a:endParaRPr lang="zh-TW" altLang="en-US" sz="2000" dirty="0"/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3707904" y="5075892"/>
              <a:ext cx="1296144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/>
                <a:t>Controllers</a:t>
              </a:r>
              <a:endParaRPr lang="zh-TW" altLang="en-US" sz="2000" dirty="0"/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3707904" y="5445224"/>
              <a:ext cx="1296144" cy="58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 smtClean="0"/>
                <a:t>Main</a:t>
              </a:r>
            </a:p>
            <a:p>
              <a:pPr algn="ctr"/>
              <a:r>
                <a:rPr lang="en-US" altLang="zh-TW" sz="2000" dirty="0" smtClean="0"/>
                <a:t>Memory</a:t>
              </a:r>
              <a:endParaRPr lang="zh-TW" altLang="en-US" sz="2000" dirty="0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1403648" y="5445224"/>
              <a:ext cx="1440160" cy="58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 smtClean="0"/>
                <a:t>I/O Devices</a:t>
              </a:r>
            </a:p>
            <a:p>
              <a:pPr algn="ctr"/>
              <a:r>
                <a:rPr lang="en-US" altLang="zh-TW" sz="2000" dirty="0" smtClean="0"/>
                <a:t>Networking</a:t>
              </a:r>
              <a:endParaRPr lang="zh-TW" altLang="en-US" sz="2000" dirty="0"/>
            </a:p>
          </p:txBody>
        </p:sp>
        <p:cxnSp>
          <p:nvCxnSpPr>
            <p:cNvPr id="31" name="直線接點 30"/>
            <p:cNvCxnSpPr/>
            <p:nvPr/>
          </p:nvCxnSpPr>
          <p:spPr bwMode="auto">
            <a:xfrm>
              <a:off x="971600" y="3640378"/>
              <a:ext cx="4120974" cy="4646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2" name="文字方塊 31"/>
            <p:cNvSpPr txBox="1"/>
            <p:nvPr/>
          </p:nvSpPr>
          <p:spPr>
            <a:xfrm>
              <a:off x="-737931" y="3347990"/>
              <a:ext cx="1684765" cy="58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000" dirty="0" smtClean="0"/>
                <a:t>Instruction Set Architecture</a:t>
              </a:r>
              <a:endParaRPr lang="zh-TW" altLang="en-US" sz="2000" dirty="0"/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-277302" y="2357591"/>
              <a:ext cx="1224136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000" dirty="0" smtClean="0"/>
                <a:t>Software</a:t>
              </a:r>
              <a:endParaRPr lang="zh-TW" altLang="en-US" sz="2000" dirty="0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-547203" y="4856386"/>
              <a:ext cx="1494037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000" dirty="0" smtClean="0"/>
                <a:t>Hardware</a:t>
              </a:r>
              <a:endParaRPr lang="zh-TW" altLang="en-US" sz="2000" dirty="0"/>
            </a:p>
          </p:txBody>
        </p:sp>
      </p:grpSp>
      <p:sp>
        <p:nvSpPr>
          <p:cNvPr id="35" name="文字方塊 34"/>
          <p:cNvSpPr txBox="1"/>
          <p:nvPr/>
        </p:nvSpPr>
        <p:spPr>
          <a:xfrm>
            <a:off x="5601881" y="1461742"/>
            <a:ext cx="725202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Your code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802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Instruction format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8625" y="1600200"/>
            <a:ext cx="8429625" cy="1257300"/>
          </a:xfrm>
        </p:spPr>
        <p:txBody>
          <a:bodyPr/>
          <a:lstStyle/>
          <a:p>
            <a:r>
              <a:rPr lang="en-US" altLang="zh-TW" dirty="0"/>
              <a:t>Instructions are encoded in binary numbers.</a:t>
            </a:r>
          </a:p>
          <a:p>
            <a:r>
              <a:rPr lang="en-US" altLang="zh-TW" dirty="0"/>
              <a:t>Ex: </a:t>
            </a:r>
          </a:p>
        </p:txBody>
      </p:sp>
      <p:pic>
        <p:nvPicPr>
          <p:cNvPr id="20484" name="Picture 4" descr="fig_02_05"/>
          <p:cNvPicPr preferRelativeResize="0"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12"/>
          <a:stretch>
            <a:fillRect/>
          </a:stretch>
        </p:blipFill>
        <p:spPr bwMode="auto">
          <a:xfrm>
            <a:off x="1143000" y="2857500"/>
            <a:ext cx="3500438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01" name="Picture 6"/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4643438"/>
            <a:ext cx="2032000" cy="89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9" name="Picture 7"/>
          <p:cNvPicPr>
            <a:picLocks noChangeAspect="1" noChangeArrowheads="1"/>
          </p:cNvPicPr>
          <p:nvPr/>
        </p:nvPicPr>
        <p:blipFill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5214938"/>
            <a:ext cx="3090863" cy="68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6" name="Picture 8"/>
          <p:cNvPicPr>
            <a:picLocks noChangeAspect="1" noChangeArrowheads="1"/>
          </p:cNvPicPr>
          <p:nvPr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5" y="4572000"/>
            <a:ext cx="3198813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5072063" y="2428875"/>
            <a:ext cx="371475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2400" b="1" dirty="0">
                <a:ea typeface="新細明體" panose="02020500000000000000" pitchFamily="18" charset="-120"/>
              </a:rPr>
              <a:t>Op-code:</a:t>
            </a:r>
            <a:r>
              <a:rPr lang="en-US" altLang="zh-TW" sz="2400" dirty="0">
                <a:ea typeface="新細明體" panose="02020500000000000000" pitchFamily="18" charset="-120"/>
              </a:rPr>
              <a:t> Specifies which operation to execute</a:t>
            </a:r>
          </a:p>
          <a:p>
            <a:pPr eaLnBrk="1" hangingPunct="1"/>
            <a:r>
              <a:rPr lang="en-US" altLang="zh-TW" sz="2400" b="1" dirty="0">
                <a:ea typeface="新細明體" panose="02020500000000000000" pitchFamily="18" charset="-120"/>
              </a:rPr>
              <a:t>Operand:</a:t>
            </a:r>
            <a:r>
              <a:rPr lang="en-US" altLang="zh-TW" sz="2400" dirty="0">
                <a:ea typeface="新細明體" panose="02020500000000000000" pitchFamily="18" charset="-120"/>
              </a:rPr>
              <a:t> Gives more detailed information about the operation</a:t>
            </a:r>
          </a:p>
        </p:txBody>
      </p:sp>
      <p:cxnSp>
        <p:nvCxnSpPr>
          <p:cNvPr id="25" name="直線單箭頭接點 24"/>
          <p:cNvCxnSpPr>
            <a:cxnSpLocks noChangeShapeType="1"/>
          </p:cNvCxnSpPr>
          <p:nvPr/>
        </p:nvCxnSpPr>
        <p:spPr bwMode="auto">
          <a:xfrm rot="16200000" flipH="1">
            <a:off x="2250281" y="4822032"/>
            <a:ext cx="714375" cy="357188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直線單箭頭接點 26"/>
          <p:cNvCxnSpPr>
            <a:cxnSpLocks noChangeShapeType="1"/>
          </p:cNvCxnSpPr>
          <p:nvPr/>
        </p:nvCxnSpPr>
        <p:spPr bwMode="auto">
          <a:xfrm>
            <a:off x="3786188" y="4572000"/>
            <a:ext cx="1214437" cy="366713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55787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6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Instruction types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altLang="zh-TW" dirty="0"/>
              <a:t>Data Transfer</a:t>
            </a:r>
          </a:p>
          <a:p>
            <a:pPr lvl="1" eaLnBrk="1" hangingPunct="1">
              <a:defRPr/>
            </a:pPr>
            <a:r>
              <a:rPr lang="en-US" altLang="zh-TW" dirty="0"/>
              <a:t>Copy data between CPU and memory/devices</a:t>
            </a:r>
          </a:p>
          <a:p>
            <a:pPr lvl="1" eaLnBrk="1" hangingPunct="1">
              <a:defRPr/>
            </a:pPr>
            <a:r>
              <a:rPr lang="en-US" altLang="zh-TW" dirty="0"/>
              <a:t>E.g., LOAD, STORE, device I/O,</a:t>
            </a:r>
          </a:p>
          <a:p>
            <a:pPr eaLnBrk="1" hangingPunct="1">
              <a:defRPr/>
            </a:pPr>
            <a:r>
              <a:rPr lang="en-US" altLang="zh-TW" dirty="0"/>
              <a:t>Control</a:t>
            </a:r>
          </a:p>
          <a:p>
            <a:pPr lvl="1" eaLnBrk="1" hangingPunct="1">
              <a:defRPr/>
            </a:pPr>
            <a:r>
              <a:rPr lang="en-US" altLang="zh-TW" dirty="0"/>
              <a:t>Direct the execution of the program</a:t>
            </a:r>
          </a:p>
          <a:p>
            <a:pPr lvl="1" eaLnBrk="1" hangingPunct="1">
              <a:defRPr/>
            </a:pPr>
            <a:r>
              <a:rPr lang="en-US" altLang="zh-TW" dirty="0"/>
              <a:t>E.g., JUMP, BRANCH, JNE (conditional jump),</a:t>
            </a:r>
          </a:p>
          <a:p>
            <a:pPr eaLnBrk="1" hangingPunct="1">
              <a:defRPr/>
            </a:pPr>
            <a:r>
              <a:rPr lang="en-US" altLang="zh-TW" dirty="0"/>
              <a:t>Arithmetic/Logic</a:t>
            </a:r>
          </a:p>
          <a:p>
            <a:pPr lvl="1" eaLnBrk="1" hangingPunct="1">
              <a:defRPr/>
            </a:pPr>
            <a:r>
              <a:rPr lang="en-US" altLang="zh-TW" dirty="0"/>
              <a:t>Use existing data values to compute a new value</a:t>
            </a:r>
          </a:p>
          <a:p>
            <a:pPr lvl="1" eaLnBrk="1" hangingPunct="1">
              <a:defRPr/>
            </a:pPr>
            <a:r>
              <a:rPr lang="en-US" altLang="zh-TW" dirty="0"/>
              <a:t>E.g., AND, OR, XOR, SHIFT, ROTATE, etc.</a:t>
            </a:r>
          </a:p>
        </p:txBody>
      </p:sp>
    </p:spTree>
    <p:extLst>
      <p:ext uri="{BB962C8B-B14F-4D97-AF65-F5344CB8AC3E}">
        <p14:creationId xmlns:p14="http://schemas.microsoft.com/office/powerpoint/2010/main" val="352031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Instruction execution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Uses logic circuits</a:t>
            </a:r>
          </a:p>
          <a:p>
            <a:pPr eaLnBrk="1" hangingPunct="1"/>
            <a:r>
              <a:rPr lang="en-US" altLang="zh-TW" dirty="0"/>
              <a:t>Data transfer: load, store, …</a:t>
            </a:r>
          </a:p>
          <a:p>
            <a:pPr lvl="1" eaLnBrk="1" hangingPunct="1"/>
            <a:r>
              <a:rPr lang="en-US" altLang="zh-TW" dirty="0"/>
              <a:t>Logic circuit for registers (Ex: flip-flops)</a:t>
            </a:r>
          </a:p>
          <a:p>
            <a:pPr eaLnBrk="1" hangingPunct="1"/>
            <a:r>
              <a:rPr lang="en-US" altLang="zh-TW" dirty="0"/>
              <a:t>Control: jump, jump-equal, … </a:t>
            </a:r>
          </a:p>
          <a:p>
            <a:pPr lvl="1" eaLnBrk="1" hangingPunct="1"/>
            <a:r>
              <a:rPr lang="en-US" altLang="zh-TW" dirty="0"/>
              <a:t>Change the value of program counter (PC)</a:t>
            </a:r>
          </a:p>
          <a:p>
            <a:pPr lvl="1" eaLnBrk="1" hangingPunct="1"/>
            <a:r>
              <a:rPr lang="en-US" altLang="zh-TW" dirty="0"/>
              <a:t>Comparison logic circuit</a:t>
            </a:r>
          </a:p>
          <a:p>
            <a:pPr eaLnBrk="1" hangingPunct="1"/>
            <a:r>
              <a:rPr lang="en-US" altLang="zh-TW" dirty="0"/>
              <a:t>Arithmetic/Logic: add, and, shift, …</a:t>
            </a:r>
          </a:p>
          <a:p>
            <a:pPr lvl="1" eaLnBrk="1" hangingPunct="1"/>
            <a:r>
              <a:rPr lang="en-US" altLang="zh-TW" dirty="0"/>
              <a:t>Again, logic circuits</a:t>
            </a:r>
          </a:p>
        </p:txBody>
      </p:sp>
    </p:spTree>
    <p:extLst>
      <p:ext uri="{BB962C8B-B14F-4D97-AF65-F5344CB8AC3E}">
        <p14:creationId xmlns:p14="http://schemas.microsoft.com/office/powerpoint/2010/main" val="122384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computer usually has two </a:t>
            </a:r>
            <a:r>
              <a:rPr lang="en-US" altLang="zh-TW" smtClean="0"/>
              <a:t>modes for ISA: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Kernel mode (OS): can run any instructions</a:t>
            </a:r>
          </a:p>
          <a:p>
            <a:pPr lvl="1"/>
            <a:r>
              <a:rPr lang="en-US" altLang="zh-TW" dirty="0" smtClean="0"/>
              <a:t>User mode (your code): can only run restricted instructions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User Mode/Kernel Mode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19807" y="4340773"/>
            <a:ext cx="2060028" cy="11351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User Mode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5670331" y="4340772"/>
            <a:ext cx="2060028" cy="11351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Kernel Mode</a:t>
            </a:r>
            <a:endParaRPr lang="zh-TW" altLang="en-US" sz="2800" dirty="0"/>
          </a:p>
        </p:txBody>
      </p:sp>
      <p:cxnSp>
        <p:nvCxnSpPr>
          <p:cNvPr id="7" name="弧形接點 6"/>
          <p:cNvCxnSpPr>
            <a:stCxn id="4" idx="0"/>
            <a:endCxn id="5" idx="0"/>
          </p:cNvCxnSpPr>
          <p:nvPr/>
        </p:nvCxnSpPr>
        <p:spPr>
          <a:xfrm rot="5400000" flipH="1" flipV="1">
            <a:off x="4275083" y="1915511"/>
            <a:ext cx="1" cy="4850524"/>
          </a:xfrm>
          <a:prstGeom prst="curvedConnector3">
            <a:avLst>
              <a:gd name="adj1" fmla="val 22860100000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弧形接點 9"/>
          <p:cNvCxnSpPr>
            <a:stCxn id="5" idx="2"/>
            <a:endCxn id="4" idx="2"/>
          </p:cNvCxnSpPr>
          <p:nvPr/>
        </p:nvCxnSpPr>
        <p:spPr>
          <a:xfrm rot="5400000">
            <a:off x="4275083" y="3050627"/>
            <a:ext cx="1" cy="4850524"/>
          </a:xfrm>
          <a:prstGeom prst="curvedConnector3">
            <a:avLst>
              <a:gd name="adj1" fmla="val 22860100000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010882" y="3663962"/>
            <a:ext cx="5263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solidFill>
                  <a:srgbClr val="FF0000"/>
                </a:solidFill>
              </a:rPr>
              <a:t>Interrupts, exceptions, system calls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005958" y="5671082"/>
            <a:ext cx="2924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solidFill>
                  <a:srgbClr val="FF0000"/>
                </a:solidFill>
              </a:rPr>
              <a:t>Anytime OS wants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40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Hardware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6" name="群組 5"/>
          <p:cNvGrpSpPr/>
          <p:nvPr/>
        </p:nvGrpSpPr>
        <p:grpSpPr>
          <a:xfrm>
            <a:off x="2312276" y="192209"/>
            <a:ext cx="6621282" cy="4632040"/>
            <a:chOff x="-737931" y="1772816"/>
            <a:chExt cx="5888789" cy="4320480"/>
          </a:xfrm>
        </p:grpSpPr>
        <p:sp>
          <p:nvSpPr>
            <p:cNvPr id="7" name="矩形 6"/>
            <p:cNvSpPr/>
            <p:nvPr/>
          </p:nvSpPr>
          <p:spPr bwMode="auto">
            <a:xfrm>
              <a:off x="1403648" y="1772816"/>
              <a:ext cx="3672408" cy="1872208"/>
            </a:xfrm>
            <a:prstGeom prst="rect">
              <a:avLst/>
            </a:prstGeom>
            <a:solidFill>
              <a:srgbClr val="FFD96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3004342" y="2060848"/>
              <a:ext cx="1855690" cy="158417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1403648" y="2420888"/>
              <a:ext cx="3240360" cy="122413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1403648" y="3645024"/>
              <a:ext cx="3672408" cy="1368152"/>
            </a:xfrm>
            <a:prstGeom prst="rect">
              <a:avLst/>
            </a:prstGeom>
            <a:solidFill>
              <a:srgbClr val="FF010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3059832" y="4077072"/>
              <a:ext cx="2015160" cy="936104"/>
            </a:xfrm>
            <a:prstGeom prst="rect">
              <a:avLst/>
            </a:prstGeom>
            <a:solidFill>
              <a:srgbClr val="8375D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1406442" y="4329100"/>
              <a:ext cx="2373470" cy="684076"/>
            </a:xfrm>
            <a:prstGeom prst="rect">
              <a:avLst/>
            </a:prstGeom>
            <a:solidFill>
              <a:srgbClr val="CC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1406442" y="5013176"/>
              <a:ext cx="1437366" cy="43204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1403648" y="5445224"/>
              <a:ext cx="1440160" cy="648072"/>
            </a:xfrm>
            <a:prstGeom prst="rect">
              <a:avLst/>
            </a:prstGeom>
            <a:solidFill>
              <a:srgbClr val="FF66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3634832" y="5013176"/>
              <a:ext cx="1440160" cy="108012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3634832" y="5445224"/>
              <a:ext cx="1440160" cy="648072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1547664" y="2960948"/>
              <a:ext cx="2880320" cy="684076"/>
            </a:xfrm>
            <a:prstGeom prst="rect">
              <a:avLst/>
            </a:prstGeom>
            <a:solidFill>
              <a:srgbClr val="3366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 bwMode="auto">
            <a:xfrm>
              <a:off x="1691680" y="2963930"/>
              <a:ext cx="1656184" cy="68109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 bwMode="auto">
            <a:xfrm>
              <a:off x="1403648" y="2960948"/>
              <a:ext cx="864096" cy="684076"/>
            </a:xfrm>
            <a:prstGeom prst="rect">
              <a:avLst/>
            </a:prstGeom>
            <a:solidFill>
              <a:srgbClr val="38904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1547664" y="1772816"/>
              <a:ext cx="1456678" cy="58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/>
                <a:t>Application Programs</a:t>
              </a:r>
              <a:endParaRPr lang="zh-TW" altLang="en-US" sz="2000" dirty="0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3635896" y="2062589"/>
              <a:ext cx="1456678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/>
                <a:t>    Libraries</a:t>
              </a:r>
              <a:endParaRPr lang="zh-TW" altLang="en-US" sz="2000" dirty="0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2051720" y="2492896"/>
              <a:ext cx="2451066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/>
                <a:t>Operating System</a:t>
              </a:r>
              <a:endParaRPr lang="zh-TW" altLang="en-US" sz="2000" dirty="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1400854" y="3059668"/>
              <a:ext cx="1010906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bg1"/>
                  </a:solidFill>
                </a:rPr>
                <a:t>Drivers</a:t>
              </a:r>
              <a:endParaRPr lang="zh-TW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3347864" y="2963689"/>
              <a:ext cx="1156717" cy="58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solidFill>
                    <a:schemeClr val="bg1"/>
                  </a:solidFill>
                </a:rPr>
                <a:t>Memory</a:t>
              </a:r>
            </a:p>
            <a:p>
              <a:r>
                <a:rPr lang="en-US" altLang="zh-TW" sz="2000" dirty="0">
                  <a:solidFill>
                    <a:schemeClr val="bg1"/>
                  </a:solidFill>
                </a:rPr>
                <a:t>Manager</a:t>
              </a:r>
              <a:endParaRPr lang="zh-TW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2195736" y="3068960"/>
              <a:ext cx="1367088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bg1"/>
                  </a:solidFill>
                </a:rPr>
                <a:t>Scheduler</a:t>
              </a:r>
              <a:endParaRPr lang="zh-TW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1403648" y="3645024"/>
              <a:ext cx="3168352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bg1"/>
                  </a:solidFill>
                </a:rPr>
                <a:t>Execution Hardware (CPU)</a:t>
              </a:r>
              <a:endParaRPr lang="zh-TW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3779912" y="4222829"/>
              <a:ext cx="1370946" cy="58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/>
                <a:t>Memory</a:t>
              </a:r>
            </a:p>
            <a:p>
              <a:r>
                <a:rPr lang="en-US" altLang="zh-TW" sz="2000" dirty="0" smtClean="0"/>
                <a:t>Translation</a:t>
              </a:r>
              <a:endParaRPr lang="zh-TW" altLang="en-US" sz="2000" dirty="0"/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1406442" y="4401582"/>
              <a:ext cx="2373470" cy="58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 smtClean="0"/>
                <a:t>System Interconnect</a:t>
              </a:r>
            </a:p>
            <a:p>
              <a:pPr algn="ctr"/>
              <a:r>
                <a:rPr lang="en-US" altLang="zh-TW" sz="2000" dirty="0" smtClean="0"/>
                <a:t>(Bus)</a:t>
              </a:r>
              <a:endParaRPr lang="zh-TW" altLang="en-US" sz="2000" dirty="0"/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1400854" y="5013176"/>
              <a:ext cx="1442954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/>
                <a:t>Controllers</a:t>
              </a:r>
              <a:endParaRPr lang="zh-TW" altLang="en-US" sz="2000" dirty="0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3707904" y="5075892"/>
              <a:ext cx="1296144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/>
                <a:t>Controllers</a:t>
              </a:r>
              <a:endParaRPr lang="zh-TW" altLang="en-US" sz="2000" dirty="0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3707904" y="5445224"/>
              <a:ext cx="1296144" cy="58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 smtClean="0"/>
                <a:t>Main</a:t>
              </a:r>
            </a:p>
            <a:p>
              <a:pPr algn="ctr"/>
              <a:r>
                <a:rPr lang="en-US" altLang="zh-TW" sz="2000" dirty="0" smtClean="0"/>
                <a:t>Memory</a:t>
              </a:r>
              <a:endParaRPr lang="zh-TW" altLang="en-US" sz="2000" dirty="0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1403648" y="5445224"/>
              <a:ext cx="1440160" cy="58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 smtClean="0"/>
                <a:t>I/O Devices</a:t>
              </a:r>
            </a:p>
            <a:p>
              <a:pPr algn="ctr"/>
              <a:r>
                <a:rPr lang="en-US" altLang="zh-TW" sz="2000" dirty="0" smtClean="0"/>
                <a:t>Networking</a:t>
              </a:r>
              <a:endParaRPr lang="zh-TW" altLang="en-US" sz="2000" dirty="0"/>
            </a:p>
          </p:txBody>
        </p:sp>
        <p:cxnSp>
          <p:nvCxnSpPr>
            <p:cNvPr id="33" name="直線接點 32"/>
            <p:cNvCxnSpPr/>
            <p:nvPr/>
          </p:nvCxnSpPr>
          <p:spPr bwMode="auto">
            <a:xfrm>
              <a:off x="971600" y="3640378"/>
              <a:ext cx="4120974" cy="4646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4" name="文字方塊 33"/>
            <p:cNvSpPr txBox="1"/>
            <p:nvPr/>
          </p:nvSpPr>
          <p:spPr>
            <a:xfrm>
              <a:off x="-737931" y="3347990"/>
              <a:ext cx="1684765" cy="58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000" dirty="0" smtClean="0"/>
                <a:t>Instruction Set Architecture</a:t>
              </a:r>
              <a:endParaRPr lang="zh-TW" altLang="en-US" sz="2000" dirty="0"/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-277302" y="2357591"/>
              <a:ext cx="1224136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000" dirty="0" smtClean="0"/>
                <a:t>Software</a:t>
              </a:r>
              <a:endParaRPr lang="zh-TW" altLang="en-US" sz="2000" dirty="0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-547203" y="4856386"/>
              <a:ext cx="1494037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000" dirty="0" smtClean="0"/>
                <a:t>Hardware</a:t>
              </a:r>
              <a:endParaRPr lang="zh-TW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8347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Music analogy</a:t>
            </a:r>
            <a:endParaRPr lang="zh-TW" altLang="en-US" dirty="0"/>
          </a:p>
        </p:txBody>
      </p:sp>
      <p:pic>
        <p:nvPicPr>
          <p:cNvPr id="4" name="Death Waltz Synthesi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1566" y="4338918"/>
            <a:ext cx="8005234" cy="2519081"/>
          </a:xfrm>
          <a:prstGeom prst="rect">
            <a:avLst/>
          </a:prstGeom>
        </p:spPr>
      </p:pic>
      <p:graphicFrame>
        <p:nvGraphicFramePr>
          <p:cNvPr id="9" name="內容版面配置區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3398209"/>
              </p:ext>
            </p:extLst>
          </p:nvPr>
        </p:nvGraphicFramePr>
        <p:xfrm>
          <a:off x="457200" y="1600200"/>
          <a:ext cx="8229600" cy="2072640"/>
        </p:xfrm>
        <a:graphic>
          <a:graphicData uri="http://schemas.openxmlformats.org/drawingml/2006/table">
            <a:tbl>
              <a:tblPr bandRow="1">
                <a:tableStyleId>{125E5076-3810-47DD-B79F-674D7AD40C01}</a:tableStyleId>
              </a:tblPr>
              <a:tblGrid>
                <a:gridCol w="1174376"/>
                <a:gridCol w="2940424"/>
                <a:gridCol w="1434353"/>
                <a:gridCol w="2680447"/>
              </a:tblGrid>
              <a:tr h="39355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Applications</a:t>
                      </a:r>
                      <a:endParaRPr lang="zh-TW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Music, songs</a:t>
                      </a:r>
                      <a:endParaRPr lang="zh-TW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93551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smtClean="0"/>
                        <a:t>Pro-grams</a:t>
                      </a:r>
                      <a:endParaRPr lang="zh-TW" altLang="en-US" sz="28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C code</a:t>
                      </a:r>
                      <a:endParaRPr lang="zh-TW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Scores (</a:t>
                      </a:r>
                      <a:r>
                        <a:rPr lang="zh-TW" altLang="en-US" sz="2800" dirty="0" smtClean="0"/>
                        <a:t>樂譜</a:t>
                      </a:r>
                      <a:r>
                        <a:rPr lang="en-US" altLang="zh-TW" sz="2800" dirty="0" smtClean="0"/>
                        <a:t>)</a:t>
                      </a:r>
                      <a:endParaRPr lang="zh-TW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Staff (</a:t>
                      </a:r>
                      <a:r>
                        <a:rPr lang="zh-TW" altLang="en-US" sz="2800" dirty="0" smtClean="0"/>
                        <a:t>五線譜</a:t>
                      </a:r>
                      <a:r>
                        <a:rPr lang="en-US" altLang="zh-TW" sz="2800" dirty="0" smtClean="0"/>
                        <a:t>)</a:t>
                      </a:r>
                      <a:endParaRPr lang="zh-TW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551">
                <a:tc vMerge="1"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 smtClean="0"/>
                        <a:t>Assembly 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Tab (</a:t>
                      </a:r>
                      <a:r>
                        <a:rPr lang="zh-TW" altLang="en-US" sz="2800" dirty="0" smtClean="0"/>
                        <a:t>指譜</a:t>
                      </a:r>
                      <a:r>
                        <a:rPr lang="en-US" altLang="zh-TW" sz="2800" dirty="0" smtClean="0"/>
                        <a:t>)</a:t>
                      </a:r>
                      <a:endParaRPr lang="zh-TW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55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Computer</a:t>
                      </a:r>
                      <a:endParaRPr lang="zh-TW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Instrument (</a:t>
                      </a:r>
                      <a:r>
                        <a:rPr lang="zh-TW" altLang="en-US" sz="2800" dirty="0" smtClean="0"/>
                        <a:t>樂器</a:t>
                      </a:r>
                      <a:r>
                        <a:rPr lang="en-US" altLang="zh-TW" sz="2800" dirty="0" smtClean="0"/>
                        <a:t>)</a:t>
                      </a:r>
                      <a:endParaRPr lang="zh-TW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2930401" y="5243787"/>
            <a:ext cx="34166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rgbClr val="FFFF00"/>
                </a:solidFill>
              </a:rPr>
              <a:t>Death Waltz </a:t>
            </a:r>
            <a:r>
              <a:rPr lang="zh-TW" altLang="en-US" sz="2800" dirty="0" smtClean="0">
                <a:solidFill>
                  <a:srgbClr val="FFFF00"/>
                </a:solidFill>
              </a:rPr>
              <a:t>Synthesia</a:t>
            </a:r>
            <a:endParaRPr lang="en-US" altLang="zh-TW" sz="2800" dirty="0" smtClean="0">
              <a:solidFill>
                <a:srgbClr val="FFFF00"/>
              </a:solidFill>
            </a:endParaRPr>
          </a:p>
          <a:p>
            <a:r>
              <a:rPr lang="en-US" altLang="zh-TW" sz="1200" dirty="0">
                <a:solidFill>
                  <a:srgbClr val="FFFF00"/>
                </a:solidFill>
              </a:rPr>
              <a:t>https://www.youtube.com/watch?v=O3Nc4iR7rGA</a:t>
            </a:r>
            <a:endParaRPr lang="zh-TW" altLang="en-US" sz="1200" dirty="0">
              <a:solidFill>
                <a:srgbClr val="FFFF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81566" y="3693022"/>
            <a:ext cx="6366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Like different kinds of instruments have different tabs; </a:t>
            </a:r>
          </a:p>
          <a:p>
            <a:r>
              <a:rPr lang="en-US" altLang="zh-TW" dirty="0" smtClean="0"/>
              <a:t>different kinds of computers (CPUs) have different instruction sets.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808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computer is more like a music box, but the songs can be “programmed”.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Who plays the music?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171" y="3100294"/>
            <a:ext cx="4007629" cy="3029022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641493"/>
              </p:ext>
            </p:extLst>
          </p:nvPr>
        </p:nvGraphicFramePr>
        <p:xfrm>
          <a:off x="860610" y="3100294"/>
          <a:ext cx="3567954" cy="3020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3977"/>
                <a:gridCol w="1783977"/>
              </a:tblGrid>
              <a:tr h="565150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Computer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Music box</a:t>
                      </a:r>
                      <a:endParaRPr lang="zh-TW" altLang="en-US" sz="2800" dirty="0"/>
                    </a:p>
                  </a:txBody>
                  <a:tcPr/>
                </a:tc>
              </a:tr>
              <a:tr h="565150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1/0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Touched</a:t>
                      </a:r>
                    </a:p>
                    <a:p>
                      <a:r>
                        <a:rPr lang="en-US" altLang="zh-TW" sz="2800" baseline="0" dirty="0" smtClean="0"/>
                        <a:t>/not</a:t>
                      </a:r>
                      <a:r>
                        <a:rPr lang="en-US" altLang="zh-TW" sz="2800" dirty="0" smtClean="0"/>
                        <a:t> </a:t>
                      </a:r>
                      <a:endParaRPr lang="zh-TW" altLang="en-US" sz="2800" dirty="0"/>
                    </a:p>
                  </a:txBody>
                  <a:tcPr/>
                </a:tc>
              </a:tr>
              <a:tr h="565150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Electronic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Mechanic</a:t>
                      </a:r>
                      <a:endParaRPr lang="zh-TW" altLang="en-US" sz="2800" dirty="0"/>
                    </a:p>
                  </a:txBody>
                  <a:tcPr/>
                </a:tc>
              </a:tr>
              <a:tr h="565150">
                <a:tc>
                  <a:txBody>
                    <a:bodyPr/>
                    <a:lstStyle/>
                    <a:p>
                      <a:r>
                        <a:rPr lang="en-US" altLang="zh-TW" sz="2800" dirty="0" smtClean="0">
                          <a:solidFill>
                            <a:srgbClr val="FF0000"/>
                          </a:solidFill>
                        </a:rPr>
                        <a:t>Gates</a:t>
                      </a:r>
                      <a:r>
                        <a:rPr lang="en-US" altLang="zh-TW" sz="2800" dirty="0" smtClean="0"/>
                        <a:t>, circuits, …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Gears, screws,…</a:t>
                      </a:r>
                      <a:r>
                        <a:rPr lang="en-US" altLang="zh-TW" sz="2800" baseline="0" dirty="0" smtClean="0"/>
                        <a:t> </a:t>
                      </a:r>
                      <a:endParaRPr lang="zh-TW" altLang="en-US" sz="2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 rot="19133947">
            <a:off x="5477178" y="4429679"/>
            <a:ext cx="2037413" cy="86061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Program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03423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600200"/>
            <a:ext cx="4597685" cy="4525963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一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排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65-88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個「木手指」置於普通鋼琴鍵盤上方，代替了鋼琴家的雙手。演奏器以打孔紙卷（打孔位置與鋼琴譜相符）記譜，用腳踏風箱鼓風作為動力，通過紙卷緩緩轉動，紙卷上的孔位與驅動機械連動相應的「木手指」擊琴鍵奏出音樂。此後又有設計者將外附的演奏器直接安裝於鋼琴內部，還可控制速度、力度、踏板等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紙卷鋼琴 </a:t>
            </a:r>
            <a:r>
              <a:rPr lang="en-US" altLang="zh-TW" dirty="0"/>
              <a:t>Reproducing Piano Rolls</a:t>
            </a:r>
            <a:endParaRPr lang="zh-TW" altLang="en-US" dirty="0"/>
          </a:p>
        </p:txBody>
      </p:sp>
      <p:pic>
        <p:nvPicPr>
          <p:cNvPr id="1026" name="Picture 2" descr="https://upload.wikimedia.org/wikipedia/commons/thumb/6/63/SteinwayWelte1919.jpg/220px-SteinwayWelte191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268" y="1674688"/>
            <a:ext cx="3661720" cy="4876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482885" y="6028213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400" dirty="0"/>
              <a:t>https://zh.wikipedia.org/wiki/%E8%87%AA%E5%8B%95%E6%BC%94%E5%A5%8F%E9%8B%BC%E7%90%B4</a:t>
            </a:r>
          </a:p>
        </p:txBody>
      </p:sp>
    </p:spTree>
    <p:extLst>
      <p:ext uri="{BB962C8B-B14F-4D97-AF65-F5344CB8AC3E}">
        <p14:creationId xmlns:p14="http://schemas.microsoft.com/office/powerpoint/2010/main" val="348297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AND gate</a:t>
            </a:r>
            <a:endParaRPr lang="en-US" altLang="zh-TW" dirty="0"/>
          </a:p>
        </p:txBody>
      </p:sp>
      <p:sp>
        <p:nvSpPr>
          <p:cNvPr id="11269" name="Rectangle 14"/>
          <p:cNvSpPr>
            <a:spLocks noGrp="1" noChangeArrowheads="1"/>
          </p:cNvSpPr>
          <p:nvPr>
            <p:ph type="body" idx="1"/>
          </p:nvPr>
        </p:nvSpPr>
        <p:spPr>
          <a:xfrm>
            <a:off x="404813" y="3016250"/>
            <a:ext cx="8229600" cy="32226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TW" dirty="0" smtClean="0">
                <a:ea typeface="新細明體" charset="-120"/>
              </a:rPr>
              <a:t>The AND Operation</a:t>
            </a:r>
          </a:p>
        </p:txBody>
      </p:sp>
      <p:grpSp>
        <p:nvGrpSpPr>
          <p:cNvPr id="2" name="Group 86"/>
          <p:cNvGrpSpPr>
            <a:grpSpLocks/>
          </p:cNvGrpSpPr>
          <p:nvPr/>
        </p:nvGrpSpPr>
        <p:grpSpPr bwMode="auto">
          <a:xfrm>
            <a:off x="708026" y="1673226"/>
            <a:ext cx="7552654" cy="863363"/>
            <a:chOff x="1466" y="1054"/>
            <a:chExt cx="2416" cy="295"/>
          </a:xfrm>
        </p:grpSpPr>
        <p:sp>
          <p:nvSpPr>
            <p:cNvPr id="11275" name="Freeform 4"/>
            <p:cNvSpPr>
              <a:spLocks/>
            </p:cNvSpPr>
            <p:nvPr/>
          </p:nvSpPr>
          <p:spPr bwMode="auto">
            <a:xfrm flipH="1">
              <a:off x="2524" y="1054"/>
              <a:ext cx="419" cy="295"/>
            </a:xfrm>
            <a:custGeom>
              <a:avLst/>
              <a:gdLst>
                <a:gd name="T0" fmla="*/ 419 w 839"/>
                <a:gd name="T1" fmla="*/ 295 h 590"/>
                <a:gd name="T2" fmla="*/ 161 w 839"/>
                <a:gd name="T3" fmla="*/ 0 h 590"/>
                <a:gd name="T4" fmla="*/ 145 w 839"/>
                <a:gd name="T5" fmla="*/ 1 h 590"/>
                <a:gd name="T6" fmla="*/ 128 w 839"/>
                <a:gd name="T7" fmla="*/ 4 h 590"/>
                <a:gd name="T8" fmla="*/ 113 w 839"/>
                <a:gd name="T9" fmla="*/ 7 h 590"/>
                <a:gd name="T10" fmla="*/ 98 w 839"/>
                <a:gd name="T11" fmla="*/ 12 h 590"/>
                <a:gd name="T12" fmla="*/ 84 w 839"/>
                <a:gd name="T13" fmla="*/ 18 h 590"/>
                <a:gd name="T14" fmla="*/ 70 w 839"/>
                <a:gd name="T15" fmla="*/ 25 h 590"/>
                <a:gd name="T16" fmla="*/ 59 w 839"/>
                <a:gd name="T17" fmla="*/ 34 h 590"/>
                <a:gd name="T18" fmla="*/ 47 w 839"/>
                <a:gd name="T19" fmla="*/ 43 h 590"/>
                <a:gd name="T20" fmla="*/ 37 w 839"/>
                <a:gd name="T21" fmla="*/ 53 h 590"/>
                <a:gd name="T22" fmla="*/ 27 w 839"/>
                <a:gd name="T23" fmla="*/ 66 h 590"/>
                <a:gd name="T24" fmla="*/ 19 w 839"/>
                <a:gd name="T25" fmla="*/ 77 h 590"/>
                <a:gd name="T26" fmla="*/ 12 w 839"/>
                <a:gd name="T27" fmla="*/ 91 h 590"/>
                <a:gd name="T28" fmla="*/ 7 w 839"/>
                <a:gd name="T29" fmla="*/ 104 h 590"/>
                <a:gd name="T30" fmla="*/ 3 w 839"/>
                <a:gd name="T31" fmla="*/ 118 h 590"/>
                <a:gd name="T32" fmla="*/ 1 w 839"/>
                <a:gd name="T33" fmla="*/ 133 h 590"/>
                <a:gd name="T34" fmla="*/ 0 w 839"/>
                <a:gd name="T35" fmla="*/ 148 h 590"/>
                <a:gd name="T36" fmla="*/ 1 w 839"/>
                <a:gd name="T37" fmla="*/ 162 h 590"/>
                <a:gd name="T38" fmla="*/ 3 w 839"/>
                <a:gd name="T39" fmla="*/ 178 h 590"/>
                <a:gd name="T40" fmla="*/ 7 w 839"/>
                <a:gd name="T41" fmla="*/ 191 h 590"/>
                <a:gd name="T42" fmla="*/ 12 w 839"/>
                <a:gd name="T43" fmla="*/ 205 h 590"/>
                <a:gd name="T44" fmla="*/ 19 w 839"/>
                <a:gd name="T45" fmla="*/ 217 h 590"/>
                <a:gd name="T46" fmla="*/ 27 w 839"/>
                <a:gd name="T47" fmla="*/ 230 h 590"/>
                <a:gd name="T48" fmla="*/ 37 w 839"/>
                <a:gd name="T49" fmla="*/ 241 h 590"/>
                <a:gd name="T50" fmla="*/ 47 w 839"/>
                <a:gd name="T51" fmla="*/ 252 h 590"/>
                <a:gd name="T52" fmla="*/ 59 w 839"/>
                <a:gd name="T53" fmla="*/ 262 h 590"/>
                <a:gd name="T54" fmla="*/ 70 w 839"/>
                <a:gd name="T55" fmla="*/ 271 h 590"/>
                <a:gd name="T56" fmla="*/ 84 w 839"/>
                <a:gd name="T57" fmla="*/ 278 h 590"/>
                <a:gd name="T58" fmla="*/ 98 w 839"/>
                <a:gd name="T59" fmla="*/ 284 h 590"/>
                <a:gd name="T60" fmla="*/ 113 w 839"/>
                <a:gd name="T61" fmla="*/ 289 h 590"/>
                <a:gd name="T62" fmla="*/ 128 w 839"/>
                <a:gd name="T63" fmla="*/ 292 h 590"/>
                <a:gd name="T64" fmla="*/ 145 w 839"/>
                <a:gd name="T65" fmla="*/ 295 h 590"/>
                <a:gd name="T66" fmla="*/ 161 w 839"/>
                <a:gd name="T67" fmla="*/ 295 h 590"/>
                <a:gd name="T68" fmla="*/ 161 w 839"/>
                <a:gd name="T69" fmla="*/ 295 h 59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839"/>
                <a:gd name="T106" fmla="*/ 0 h 590"/>
                <a:gd name="T107" fmla="*/ 839 w 839"/>
                <a:gd name="T108" fmla="*/ 590 h 59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839" h="590">
                  <a:moveTo>
                    <a:pt x="322" y="590"/>
                  </a:moveTo>
                  <a:lnTo>
                    <a:pt x="839" y="590"/>
                  </a:lnTo>
                  <a:lnTo>
                    <a:pt x="839" y="0"/>
                  </a:lnTo>
                  <a:lnTo>
                    <a:pt x="322" y="0"/>
                  </a:lnTo>
                  <a:lnTo>
                    <a:pt x="306" y="2"/>
                  </a:lnTo>
                  <a:lnTo>
                    <a:pt x="290" y="2"/>
                  </a:lnTo>
                  <a:lnTo>
                    <a:pt x="273" y="4"/>
                  </a:lnTo>
                  <a:lnTo>
                    <a:pt x="257" y="8"/>
                  </a:lnTo>
                  <a:lnTo>
                    <a:pt x="243" y="9"/>
                  </a:lnTo>
                  <a:lnTo>
                    <a:pt x="227" y="15"/>
                  </a:lnTo>
                  <a:lnTo>
                    <a:pt x="211" y="18"/>
                  </a:lnTo>
                  <a:lnTo>
                    <a:pt x="197" y="24"/>
                  </a:lnTo>
                  <a:lnTo>
                    <a:pt x="183" y="29"/>
                  </a:lnTo>
                  <a:lnTo>
                    <a:pt x="169" y="37"/>
                  </a:lnTo>
                  <a:lnTo>
                    <a:pt x="155" y="44"/>
                  </a:lnTo>
                  <a:lnTo>
                    <a:pt x="141" y="51"/>
                  </a:lnTo>
                  <a:lnTo>
                    <a:pt x="129" y="60"/>
                  </a:lnTo>
                  <a:lnTo>
                    <a:pt x="118" y="67"/>
                  </a:lnTo>
                  <a:lnTo>
                    <a:pt x="106" y="78"/>
                  </a:lnTo>
                  <a:lnTo>
                    <a:pt x="94" y="87"/>
                  </a:lnTo>
                  <a:lnTo>
                    <a:pt x="84" y="98"/>
                  </a:lnTo>
                  <a:lnTo>
                    <a:pt x="74" y="107"/>
                  </a:lnTo>
                  <a:lnTo>
                    <a:pt x="64" y="120"/>
                  </a:lnTo>
                  <a:lnTo>
                    <a:pt x="54" y="131"/>
                  </a:lnTo>
                  <a:lnTo>
                    <a:pt x="46" y="144"/>
                  </a:lnTo>
                  <a:lnTo>
                    <a:pt x="38" y="154"/>
                  </a:lnTo>
                  <a:lnTo>
                    <a:pt x="32" y="167"/>
                  </a:lnTo>
                  <a:lnTo>
                    <a:pt x="24" y="182"/>
                  </a:lnTo>
                  <a:lnTo>
                    <a:pt x="20" y="194"/>
                  </a:lnTo>
                  <a:lnTo>
                    <a:pt x="14" y="209"/>
                  </a:lnTo>
                  <a:lnTo>
                    <a:pt x="10" y="221"/>
                  </a:lnTo>
                  <a:lnTo>
                    <a:pt x="6" y="236"/>
                  </a:lnTo>
                  <a:lnTo>
                    <a:pt x="4" y="251"/>
                  </a:lnTo>
                  <a:lnTo>
                    <a:pt x="2" y="265"/>
                  </a:lnTo>
                  <a:lnTo>
                    <a:pt x="0" y="280"/>
                  </a:lnTo>
                  <a:lnTo>
                    <a:pt x="0" y="296"/>
                  </a:lnTo>
                  <a:lnTo>
                    <a:pt x="0" y="310"/>
                  </a:lnTo>
                  <a:lnTo>
                    <a:pt x="2" y="325"/>
                  </a:lnTo>
                  <a:lnTo>
                    <a:pt x="4" y="341"/>
                  </a:lnTo>
                  <a:lnTo>
                    <a:pt x="6" y="356"/>
                  </a:lnTo>
                  <a:lnTo>
                    <a:pt x="10" y="368"/>
                  </a:lnTo>
                  <a:lnTo>
                    <a:pt x="14" y="383"/>
                  </a:lnTo>
                  <a:lnTo>
                    <a:pt x="20" y="397"/>
                  </a:lnTo>
                  <a:lnTo>
                    <a:pt x="24" y="410"/>
                  </a:lnTo>
                  <a:lnTo>
                    <a:pt x="32" y="423"/>
                  </a:lnTo>
                  <a:lnTo>
                    <a:pt x="38" y="435"/>
                  </a:lnTo>
                  <a:lnTo>
                    <a:pt x="46" y="448"/>
                  </a:lnTo>
                  <a:lnTo>
                    <a:pt x="54" y="461"/>
                  </a:lnTo>
                  <a:lnTo>
                    <a:pt x="64" y="472"/>
                  </a:lnTo>
                  <a:lnTo>
                    <a:pt x="74" y="483"/>
                  </a:lnTo>
                  <a:lnTo>
                    <a:pt x="84" y="494"/>
                  </a:lnTo>
                  <a:lnTo>
                    <a:pt x="94" y="504"/>
                  </a:lnTo>
                  <a:lnTo>
                    <a:pt x="106" y="513"/>
                  </a:lnTo>
                  <a:lnTo>
                    <a:pt x="118" y="523"/>
                  </a:lnTo>
                  <a:lnTo>
                    <a:pt x="129" y="532"/>
                  </a:lnTo>
                  <a:lnTo>
                    <a:pt x="141" y="541"/>
                  </a:lnTo>
                  <a:lnTo>
                    <a:pt x="155" y="548"/>
                  </a:lnTo>
                  <a:lnTo>
                    <a:pt x="169" y="555"/>
                  </a:lnTo>
                  <a:lnTo>
                    <a:pt x="183" y="561"/>
                  </a:lnTo>
                  <a:lnTo>
                    <a:pt x="197" y="568"/>
                  </a:lnTo>
                  <a:lnTo>
                    <a:pt x="211" y="571"/>
                  </a:lnTo>
                  <a:lnTo>
                    <a:pt x="227" y="577"/>
                  </a:lnTo>
                  <a:lnTo>
                    <a:pt x="243" y="581"/>
                  </a:lnTo>
                  <a:lnTo>
                    <a:pt x="257" y="584"/>
                  </a:lnTo>
                  <a:lnTo>
                    <a:pt x="273" y="586"/>
                  </a:lnTo>
                  <a:lnTo>
                    <a:pt x="290" y="590"/>
                  </a:lnTo>
                  <a:lnTo>
                    <a:pt x="306" y="590"/>
                  </a:lnTo>
                  <a:lnTo>
                    <a:pt x="322" y="59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ea typeface="新細明體" charset="-120"/>
              </a:endParaRPr>
            </a:p>
          </p:txBody>
        </p:sp>
        <p:sp>
          <p:nvSpPr>
            <p:cNvPr id="11276" name="Line 5"/>
            <p:cNvSpPr>
              <a:spLocks noChangeShapeType="1"/>
            </p:cNvSpPr>
            <p:nvPr/>
          </p:nvSpPr>
          <p:spPr bwMode="auto">
            <a:xfrm flipH="1">
              <a:off x="2240" y="1140"/>
              <a:ext cx="2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277" name="Line 6"/>
            <p:cNvSpPr>
              <a:spLocks noChangeShapeType="1"/>
            </p:cNvSpPr>
            <p:nvPr/>
          </p:nvSpPr>
          <p:spPr bwMode="auto">
            <a:xfrm flipH="1">
              <a:off x="2244" y="1276"/>
              <a:ext cx="2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278" name="Line 7"/>
            <p:cNvSpPr>
              <a:spLocks noChangeShapeType="1"/>
            </p:cNvSpPr>
            <p:nvPr/>
          </p:nvSpPr>
          <p:spPr bwMode="auto">
            <a:xfrm flipH="1">
              <a:off x="2940" y="1196"/>
              <a:ext cx="2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279" name="Text Box 8"/>
            <p:cNvSpPr txBox="1">
              <a:spLocks noChangeArrowheads="1"/>
            </p:cNvSpPr>
            <p:nvPr/>
          </p:nvSpPr>
          <p:spPr bwMode="auto">
            <a:xfrm>
              <a:off x="1466" y="1094"/>
              <a:ext cx="436" cy="1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3600" dirty="0">
                  <a:ea typeface="新細明體" charset="-120"/>
                </a:rPr>
                <a:t>Inputs</a:t>
              </a:r>
            </a:p>
          </p:txBody>
        </p:sp>
        <p:sp>
          <p:nvSpPr>
            <p:cNvPr id="11280" name="Text Box 10"/>
            <p:cNvSpPr txBox="1">
              <a:spLocks noChangeArrowheads="1"/>
            </p:cNvSpPr>
            <p:nvPr/>
          </p:nvSpPr>
          <p:spPr bwMode="auto">
            <a:xfrm>
              <a:off x="3394" y="1086"/>
              <a:ext cx="488" cy="1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3600">
                  <a:ea typeface="新細明體" charset="-120"/>
                </a:rPr>
                <a:t>Output</a:t>
              </a:r>
            </a:p>
          </p:txBody>
        </p:sp>
      </p:grpSp>
      <p:sp>
        <p:nvSpPr>
          <p:cNvPr id="11271" name="Text Box 13"/>
          <p:cNvSpPr txBox="1">
            <a:spLocks noChangeArrowheads="1"/>
          </p:cNvSpPr>
          <p:nvPr/>
        </p:nvSpPr>
        <p:spPr bwMode="auto">
          <a:xfrm>
            <a:off x="708025" y="3694113"/>
            <a:ext cx="165735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altLang="zh-TW" sz="3200" dirty="0">
                <a:ea typeface="新細明體" charset="-120"/>
              </a:rPr>
              <a:t> 0</a:t>
            </a:r>
          </a:p>
          <a:p>
            <a:pPr algn="r"/>
            <a:r>
              <a:rPr lang="en-US" altLang="zh-TW" sz="3200" u="sng" dirty="0">
                <a:ea typeface="新細明體" charset="-120"/>
              </a:rPr>
              <a:t>AND     0</a:t>
            </a:r>
          </a:p>
          <a:p>
            <a:pPr algn="r"/>
            <a:r>
              <a:rPr lang="en-US" altLang="zh-TW" sz="3200" dirty="0">
                <a:ea typeface="新細明體" charset="-120"/>
              </a:rPr>
              <a:t>   0</a:t>
            </a:r>
          </a:p>
        </p:txBody>
      </p:sp>
      <p:sp>
        <p:nvSpPr>
          <p:cNvPr id="11272" name="Text Box 15"/>
          <p:cNvSpPr txBox="1">
            <a:spLocks noChangeArrowheads="1"/>
          </p:cNvSpPr>
          <p:nvPr/>
        </p:nvSpPr>
        <p:spPr bwMode="auto">
          <a:xfrm>
            <a:off x="2701925" y="3694113"/>
            <a:ext cx="165735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altLang="zh-TW" sz="3200">
                <a:ea typeface="新細明體" charset="-120"/>
              </a:rPr>
              <a:t> 1</a:t>
            </a:r>
          </a:p>
          <a:p>
            <a:pPr algn="r"/>
            <a:r>
              <a:rPr lang="en-US" altLang="zh-TW" sz="3200" u="sng">
                <a:ea typeface="新細明體" charset="-120"/>
              </a:rPr>
              <a:t>AND     0</a:t>
            </a:r>
          </a:p>
          <a:p>
            <a:pPr algn="r"/>
            <a:r>
              <a:rPr lang="en-US" altLang="zh-TW" sz="3200">
                <a:ea typeface="新細明體" charset="-120"/>
              </a:rPr>
              <a:t>   0</a:t>
            </a:r>
          </a:p>
        </p:txBody>
      </p:sp>
      <p:sp>
        <p:nvSpPr>
          <p:cNvPr id="11273" name="Text Box 16"/>
          <p:cNvSpPr txBox="1">
            <a:spLocks noChangeArrowheads="1"/>
          </p:cNvSpPr>
          <p:nvPr/>
        </p:nvSpPr>
        <p:spPr bwMode="auto">
          <a:xfrm>
            <a:off x="4899025" y="3694113"/>
            <a:ext cx="165735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altLang="zh-TW" sz="3200">
                <a:ea typeface="新細明體" charset="-120"/>
              </a:rPr>
              <a:t> 0</a:t>
            </a:r>
          </a:p>
          <a:p>
            <a:pPr algn="r"/>
            <a:r>
              <a:rPr lang="en-US" altLang="zh-TW" sz="3200" u="sng">
                <a:ea typeface="新細明體" charset="-120"/>
              </a:rPr>
              <a:t>AND     1</a:t>
            </a:r>
          </a:p>
          <a:p>
            <a:pPr algn="r"/>
            <a:r>
              <a:rPr lang="en-US" altLang="zh-TW" sz="3200">
                <a:ea typeface="新細明體" charset="-120"/>
              </a:rPr>
              <a:t>   0</a:t>
            </a:r>
          </a:p>
        </p:txBody>
      </p:sp>
      <p:sp>
        <p:nvSpPr>
          <p:cNvPr id="11274" name="Text Box 17"/>
          <p:cNvSpPr txBox="1">
            <a:spLocks noChangeArrowheads="1"/>
          </p:cNvSpPr>
          <p:nvPr/>
        </p:nvSpPr>
        <p:spPr bwMode="auto">
          <a:xfrm>
            <a:off x="6931025" y="3694113"/>
            <a:ext cx="165735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altLang="zh-TW" sz="3200">
                <a:ea typeface="新細明體" charset="-120"/>
              </a:rPr>
              <a:t> 1</a:t>
            </a:r>
          </a:p>
          <a:p>
            <a:pPr algn="r"/>
            <a:r>
              <a:rPr lang="en-US" altLang="zh-TW" sz="3200" u="sng">
                <a:ea typeface="新細明體" charset="-120"/>
              </a:rPr>
              <a:t>AND     1</a:t>
            </a:r>
          </a:p>
          <a:p>
            <a:pPr algn="r"/>
            <a:r>
              <a:rPr lang="en-US" altLang="zh-TW" sz="3200">
                <a:ea typeface="新細明體" charset="-120"/>
              </a:rPr>
              <a:t>   1</a:t>
            </a:r>
          </a:p>
        </p:txBody>
      </p:sp>
    </p:spTree>
    <p:extLst>
      <p:ext uri="{BB962C8B-B14F-4D97-AF65-F5344CB8AC3E}">
        <p14:creationId xmlns:p14="http://schemas.microsoft.com/office/powerpoint/2010/main" val="92154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OR gate</a:t>
            </a:r>
            <a:endParaRPr lang="en-US" altLang="zh-TW" dirty="0"/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3016250"/>
            <a:ext cx="8229600" cy="32226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TW" dirty="0" smtClean="0">
                <a:ea typeface="新細明體" charset="-120"/>
              </a:rPr>
              <a:t>The OR Operation</a:t>
            </a:r>
          </a:p>
        </p:txBody>
      </p:sp>
      <p:sp>
        <p:nvSpPr>
          <p:cNvPr id="12294" name="Text Box 10"/>
          <p:cNvSpPr txBox="1">
            <a:spLocks noChangeArrowheads="1"/>
          </p:cNvSpPr>
          <p:nvPr/>
        </p:nvSpPr>
        <p:spPr bwMode="auto">
          <a:xfrm>
            <a:off x="708025" y="3694113"/>
            <a:ext cx="165735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altLang="zh-TW" sz="3200" dirty="0">
                <a:ea typeface="新細明體" charset="-120"/>
              </a:rPr>
              <a:t> 0</a:t>
            </a:r>
          </a:p>
          <a:p>
            <a:pPr algn="r"/>
            <a:r>
              <a:rPr lang="en-US" altLang="zh-TW" sz="3200" u="sng" dirty="0">
                <a:ea typeface="新細明體" charset="-120"/>
              </a:rPr>
              <a:t>OR     0</a:t>
            </a:r>
          </a:p>
          <a:p>
            <a:pPr algn="r"/>
            <a:r>
              <a:rPr lang="en-US" altLang="zh-TW" sz="3200" dirty="0">
                <a:ea typeface="新細明體" charset="-120"/>
              </a:rPr>
              <a:t>   0</a:t>
            </a:r>
          </a:p>
        </p:txBody>
      </p:sp>
      <p:sp>
        <p:nvSpPr>
          <p:cNvPr id="12295" name="Text Box 11"/>
          <p:cNvSpPr txBox="1">
            <a:spLocks noChangeArrowheads="1"/>
          </p:cNvSpPr>
          <p:nvPr/>
        </p:nvSpPr>
        <p:spPr bwMode="auto">
          <a:xfrm>
            <a:off x="2701925" y="3694113"/>
            <a:ext cx="165735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altLang="zh-TW" sz="3200">
                <a:ea typeface="新細明體" charset="-120"/>
              </a:rPr>
              <a:t> 1</a:t>
            </a:r>
          </a:p>
          <a:p>
            <a:pPr algn="r"/>
            <a:r>
              <a:rPr lang="en-US" altLang="zh-TW" sz="3200" u="sng">
                <a:ea typeface="新細明體" charset="-120"/>
              </a:rPr>
              <a:t>OR     0</a:t>
            </a:r>
          </a:p>
          <a:p>
            <a:pPr algn="r"/>
            <a:r>
              <a:rPr lang="en-US" altLang="zh-TW" sz="3200">
                <a:ea typeface="新細明體" charset="-120"/>
              </a:rPr>
              <a:t>   1</a:t>
            </a:r>
          </a:p>
        </p:txBody>
      </p:sp>
      <p:sp>
        <p:nvSpPr>
          <p:cNvPr id="12296" name="Text Box 12"/>
          <p:cNvSpPr txBox="1">
            <a:spLocks noChangeArrowheads="1"/>
          </p:cNvSpPr>
          <p:nvPr/>
        </p:nvSpPr>
        <p:spPr bwMode="auto">
          <a:xfrm>
            <a:off x="4899025" y="3694113"/>
            <a:ext cx="165735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altLang="zh-TW" sz="3200">
                <a:ea typeface="新細明體" charset="-120"/>
              </a:rPr>
              <a:t> 0</a:t>
            </a:r>
          </a:p>
          <a:p>
            <a:pPr algn="r"/>
            <a:r>
              <a:rPr lang="en-US" altLang="zh-TW" sz="3200" u="sng">
                <a:ea typeface="新細明體" charset="-120"/>
              </a:rPr>
              <a:t>OR     1</a:t>
            </a:r>
          </a:p>
          <a:p>
            <a:pPr algn="r"/>
            <a:r>
              <a:rPr lang="en-US" altLang="zh-TW" sz="3200">
                <a:ea typeface="新細明體" charset="-120"/>
              </a:rPr>
              <a:t>   1</a:t>
            </a:r>
          </a:p>
        </p:txBody>
      </p:sp>
      <p:sp>
        <p:nvSpPr>
          <p:cNvPr id="12297" name="Text Box 13"/>
          <p:cNvSpPr txBox="1">
            <a:spLocks noChangeArrowheads="1"/>
          </p:cNvSpPr>
          <p:nvPr/>
        </p:nvSpPr>
        <p:spPr bwMode="auto">
          <a:xfrm>
            <a:off x="6931025" y="3694113"/>
            <a:ext cx="165735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altLang="zh-TW" sz="3200">
                <a:ea typeface="新細明體" charset="-120"/>
              </a:rPr>
              <a:t> 1</a:t>
            </a:r>
          </a:p>
          <a:p>
            <a:pPr algn="r"/>
            <a:r>
              <a:rPr lang="en-US" altLang="zh-TW" sz="3200" u="sng">
                <a:ea typeface="新細明體" charset="-120"/>
              </a:rPr>
              <a:t>OR     1</a:t>
            </a:r>
          </a:p>
          <a:p>
            <a:pPr algn="r"/>
            <a:r>
              <a:rPr lang="en-US" altLang="zh-TW" sz="3200">
                <a:ea typeface="新細明體" charset="-120"/>
              </a:rPr>
              <a:t>   1</a:t>
            </a: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1165413" y="1789502"/>
            <a:ext cx="6922422" cy="929510"/>
            <a:chOff x="1466" y="1053"/>
            <a:chExt cx="2520" cy="295"/>
          </a:xfrm>
        </p:grpSpPr>
        <p:sp>
          <p:nvSpPr>
            <p:cNvPr id="12299" name="Line 5"/>
            <p:cNvSpPr>
              <a:spLocks noChangeShapeType="1"/>
            </p:cNvSpPr>
            <p:nvPr/>
          </p:nvSpPr>
          <p:spPr bwMode="auto">
            <a:xfrm flipH="1">
              <a:off x="2240" y="1140"/>
              <a:ext cx="2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3600"/>
            </a:p>
          </p:txBody>
        </p:sp>
        <p:sp>
          <p:nvSpPr>
            <p:cNvPr id="12300" name="Line 6"/>
            <p:cNvSpPr>
              <a:spLocks noChangeShapeType="1"/>
            </p:cNvSpPr>
            <p:nvPr/>
          </p:nvSpPr>
          <p:spPr bwMode="auto">
            <a:xfrm flipH="1">
              <a:off x="2244" y="1276"/>
              <a:ext cx="2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3600"/>
            </a:p>
          </p:txBody>
        </p:sp>
        <p:sp>
          <p:nvSpPr>
            <p:cNvPr id="12301" name="Line 7"/>
            <p:cNvSpPr>
              <a:spLocks noChangeShapeType="1"/>
            </p:cNvSpPr>
            <p:nvPr/>
          </p:nvSpPr>
          <p:spPr bwMode="auto">
            <a:xfrm flipH="1">
              <a:off x="2916" y="1196"/>
              <a:ext cx="2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3600"/>
            </a:p>
          </p:txBody>
        </p:sp>
        <p:sp>
          <p:nvSpPr>
            <p:cNvPr id="12302" name="Text Box 8"/>
            <p:cNvSpPr txBox="1">
              <a:spLocks noChangeArrowheads="1"/>
            </p:cNvSpPr>
            <p:nvPr/>
          </p:nvSpPr>
          <p:spPr bwMode="auto">
            <a:xfrm>
              <a:off x="1466" y="1094"/>
              <a:ext cx="529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3600">
                  <a:ea typeface="新細明體" charset="-120"/>
                </a:rPr>
                <a:t>Inputs</a:t>
              </a:r>
            </a:p>
          </p:txBody>
        </p:sp>
        <p:sp>
          <p:nvSpPr>
            <p:cNvPr id="12303" name="Text Box 9"/>
            <p:cNvSpPr txBox="1">
              <a:spLocks noChangeArrowheads="1"/>
            </p:cNvSpPr>
            <p:nvPr/>
          </p:nvSpPr>
          <p:spPr bwMode="auto">
            <a:xfrm>
              <a:off x="3394" y="1086"/>
              <a:ext cx="592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3600">
                  <a:ea typeface="新細明體" charset="-120"/>
                </a:rPr>
                <a:t>Output</a:t>
              </a:r>
            </a:p>
          </p:txBody>
        </p:sp>
        <p:sp>
          <p:nvSpPr>
            <p:cNvPr id="12304" name="Freeform 14"/>
            <p:cNvSpPr>
              <a:spLocks/>
            </p:cNvSpPr>
            <p:nvPr/>
          </p:nvSpPr>
          <p:spPr bwMode="auto">
            <a:xfrm>
              <a:off x="2483" y="1053"/>
              <a:ext cx="419" cy="295"/>
            </a:xfrm>
            <a:custGeom>
              <a:avLst/>
              <a:gdLst>
                <a:gd name="T0" fmla="*/ 414 w 839"/>
                <a:gd name="T1" fmla="*/ 154 h 590"/>
                <a:gd name="T2" fmla="*/ 403 w 839"/>
                <a:gd name="T3" fmla="*/ 168 h 590"/>
                <a:gd name="T4" fmla="*/ 391 w 839"/>
                <a:gd name="T5" fmla="*/ 180 h 590"/>
                <a:gd name="T6" fmla="*/ 378 w 839"/>
                <a:gd name="T7" fmla="*/ 192 h 590"/>
                <a:gd name="T8" fmla="*/ 364 w 839"/>
                <a:gd name="T9" fmla="*/ 204 h 590"/>
                <a:gd name="T10" fmla="*/ 348 w 839"/>
                <a:gd name="T11" fmla="*/ 216 h 590"/>
                <a:gd name="T12" fmla="*/ 332 w 839"/>
                <a:gd name="T13" fmla="*/ 226 h 590"/>
                <a:gd name="T14" fmla="*/ 314 w 839"/>
                <a:gd name="T15" fmla="*/ 236 h 590"/>
                <a:gd name="T16" fmla="*/ 285 w 839"/>
                <a:gd name="T17" fmla="*/ 250 h 590"/>
                <a:gd name="T18" fmla="*/ 243 w 839"/>
                <a:gd name="T19" fmla="*/ 267 h 590"/>
                <a:gd name="T20" fmla="*/ 199 w 839"/>
                <a:gd name="T21" fmla="*/ 281 h 590"/>
                <a:gd name="T22" fmla="*/ 151 w 839"/>
                <a:gd name="T23" fmla="*/ 291 h 590"/>
                <a:gd name="T24" fmla="*/ 125 w 839"/>
                <a:gd name="T25" fmla="*/ 295 h 590"/>
                <a:gd name="T26" fmla="*/ 7 w 839"/>
                <a:gd name="T27" fmla="*/ 287 h 590"/>
                <a:gd name="T28" fmla="*/ 20 w 839"/>
                <a:gd name="T29" fmla="*/ 269 h 590"/>
                <a:gd name="T30" fmla="*/ 31 w 839"/>
                <a:gd name="T31" fmla="*/ 250 h 590"/>
                <a:gd name="T32" fmla="*/ 40 w 839"/>
                <a:gd name="T33" fmla="*/ 232 h 590"/>
                <a:gd name="T34" fmla="*/ 47 w 839"/>
                <a:gd name="T35" fmla="*/ 213 h 590"/>
                <a:gd name="T36" fmla="*/ 53 w 839"/>
                <a:gd name="T37" fmla="*/ 195 h 590"/>
                <a:gd name="T38" fmla="*/ 57 w 839"/>
                <a:gd name="T39" fmla="*/ 176 h 590"/>
                <a:gd name="T40" fmla="*/ 58 w 839"/>
                <a:gd name="T41" fmla="*/ 157 h 590"/>
                <a:gd name="T42" fmla="*/ 58 w 839"/>
                <a:gd name="T43" fmla="*/ 138 h 590"/>
                <a:gd name="T44" fmla="*/ 57 w 839"/>
                <a:gd name="T45" fmla="*/ 120 h 590"/>
                <a:gd name="T46" fmla="*/ 53 w 839"/>
                <a:gd name="T47" fmla="*/ 100 h 590"/>
                <a:gd name="T48" fmla="*/ 47 w 839"/>
                <a:gd name="T49" fmla="*/ 81 h 590"/>
                <a:gd name="T50" fmla="*/ 40 w 839"/>
                <a:gd name="T51" fmla="*/ 63 h 590"/>
                <a:gd name="T52" fmla="*/ 31 w 839"/>
                <a:gd name="T53" fmla="*/ 45 h 590"/>
                <a:gd name="T54" fmla="*/ 20 w 839"/>
                <a:gd name="T55" fmla="*/ 27 h 590"/>
                <a:gd name="T56" fmla="*/ 7 w 839"/>
                <a:gd name="T57" fmla="*/ 9 h 590"/>
                <a:gd name="T58" fmla="*/ 0 w 839"/>
                <a:gd name="T59" fmla="*/ 0 h 590"/>
                <a:gd name="T60" fmla="*/ 151 w 839"/>
                <a:gd name="T61" fmla="*/ 5 h 590"/>
                <a:gd name="T62" fmla="*/ 199 w 839"/>
                <a:gd name="T63" fmla="*/ 14 h 590"/>
                <a:gd name="T64" fmla="*/ 243 w 839"/>
                <a:gd name="T65" fmla="*/ 28 h 590"/>
                <a:gd name="T66" fmla="*/ 285 w 839"/>
                <a:gd name="T67" fmla="*/ 44 h 590"/>
                <a:gd name="T68" fmla="*/ 305 w 839"/>
                <a:gd name="T69" fmla="*/ 54 h 590"/>
                <a:gd name="T70" fmla="*/ 323 w 839"/>
                <a:gd name="T71" fmla="*/ 63 h 590"/>
                <a:gd name="T72" fmla="*/ 341 w 839"/>
                <a:gd name="T73" fmla="*/ 74 h 590"/>
                <a:gd name="T74" fmla="*/ 357 w 839"/>
                <a:gd name="T75" fmla="*/ 85 h 590"/>
                <a:gd name="T76" fmla="*/ 372 w 839"/>
                <a:gd name="T77" fmla="*/ 97 h 590"/>
                <a:gd name="T78" fmla="*/ 385 w 839"/>
                <a:gd name="T79" fmla="*/ 109 h 590"/>
                <a:gd name="T80" fmla="*/ 398 w 839"/>
                <a:gd name="T81" fmla="*/ 121 h 590"/>
                <a:gd name="T82" fmla="*/ 409 w 839"/>
                <a:gd name="T83" fmla="*/ 135 h 590"/>
                <a:gd name="T84" fmla="*/ 419 w 839"/>
                <a:gd name="T85" fmla="*/ 148 h 59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839"/>
                <a:gd name="T130" fmla="*/ 0 h 590"/>
                <a:gd name="T131" fmla="*/ 839 w 839"/>
                <a:gd name="T132" fmla="*/ 590 h 59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839" h="590">
                  <a:moveTo>
                    <a:pt x="839" y="296"/>
                  </a:moveTo>
                  <a:lnTo>
                    <a:pt x="829" y="308"/>
                  </a:lnTo>
                  <a:lnTo>
                    <a:pt x="819" y="323"/>
                  </a:lnTo>
                  <a:lnTo>
                    <a:pt x="807" y="336"/>
                  </a:lnTo>
                  <a:lnTo>
                    <a:pt x="797" y="348"/>
                  </a:lnTo>
                  <a:lnTo>
                    <a:pt x="783" y="361"/>
                  </a:lnTo>
                  <a:lnTo>
                    <a:pt x="771" y="374"/>
                  </a:lnTo>
                  <a:lnTo>
                    <a:pt x="757" y="385"/>
                  </a:lnTo>
                  <a:lnTo>
                    <a:pt x="744" y="397"/>
                  </a:lnTo>
                  <a:lnTo>
                    <a:pt x="728" y="408"/>
                  </a:lnTo>
                  <a:lnTo>
                    <a:pt x="714" y="421"/>
                  </a:lnTo>
                  <a:lnTo>
                    <a:pt x="696" y="432"/>
                  </a:lnTo>
                  <a:lnTo>
                    <a:pt x="680" y="443"/>
                  </a:lnTo>
                  <a:lnTo>
                    <a:pt x="664" y="452"/>
                  </a:lnTo>
                  <a:lnTo>
                    <a:pt x="646" y="463"/>
                  </a:lnTo>
                  <a:lnTo>
                    <a:pt x="628" y="473"/>
                  </a:lnTo>
                  <a:lnTo>
                    <a:pt x="608" y="483"/>
                  </a:lnTo>
                  <a:lnTo>
                    <a:pt x="571" y="501"/>
                  </a:lnTo>
                  <a:lnTo>
                    <a:pt x="529" y="517"/>
                  </a:lnTo>
                  <a:lnTo>
                    <a:pt x="487" y="533"/>
                  </a:lnTo>
                  <a:lnTo>
                    <a:pt x="443" y="548"/>
                  </a:lnTo>
                  <a:lnTo>
                    <a:pt x="398" y="561"/>
                  </a:lnTo>
                  <a:lnTo>
                    <a:pt x="350" y="571"/>
                  </a:lnTo>
                  <a:lnTo>
                    <a:pt x="302" y="582"/>
                  </a:lnTo>
                  <a:lnTo>
                    <a:pt x="251" y="590"/>
                  </a:lnTo>
                  <a:lnTo>
                    <a:pt x="0" y="590"/>
                  </a:lnTo>
                  <a:lnTo>
                    <a:pt x="14" y="573"/>
                  </a:lnTo>
                  <a:lnTo>
                    <a:pt x="28" y="555"/>
                  </a:lnTo>
                  <a:lnTo>
                    <a:pt x="40" y="537"/>
                  </a:lnTo>
                  <a:lnTo>
                    <a:pt x="50" y="519"/>
                  </a:lnTo>
                  <a:lnTo>
                    <a:pt x="62" y="501"/>
                  </a:lnTo>
                  <a:lnTo>
                    <a:pt x="72" y="483"/>
                  </a:lnTo>
                  <a:lnTo>
                    <a:pt x="80" y="464"/>
                  </a:lnTo>
                  <a:lnTo>
                    <a:pt x="88" y="446"/>
                  </a:lnTo>
                  <a:lnTo>
                    <a:pt x="94" y="426"/>
                  </a:lnTo>
                  <a:lnTo>
                    <a:pt x="100" y="408"/>
                  </a:lnTo>
                  <a:lnTo>
                    <a:pt x="106" y="390"/>
                  </a:lnTo>
                  <a:lnTo>
                    <a:pt x="110" y="370"/>
                  </a:lnTo>
                  <a:lnTo>
                    <a:pt x="114" y="352"/>
                  </a:lnTo>
                  <a:lnTo>
                    <a:pt x="116" y="334"/>
                  </a:lnTo>
                  <a:lnTo>
                    <a:pt x="116" y="314"/>
                  </a:lnTo>
                  <a:lnTo>
                    <a:pt x="118" y="296"/>
                  </a:lnTo>
                  <a:lnTo>
                    <a:pt x="116" y="276"/>
                  </a:lnTo>
                  <a:lnTo>
                    <a:pt x="116" y="258"/>
                  </a:lnTo>
                  <a:lnTo>
                    <a:pt x="114" y="240"/>
                  </a:lnTo>
                  <a:lnTo>
                    <a:pt x="110" y="220"/>
                  </a:lnTo>
                  <a:lnTo>
                    <a:pt x="106" y="201"/>
                  </a:lnTo>
                  <a:lnTo>
                    <a:pt x="100" y="183"/>
                  </a:lnTo>
                  <a:lnTo>
                    <a:pt x="94" y="163"/>
                  </a:lnTo>
                  <a:lnTo>
                    <a:pt x="88" y="145"/>
                  </a:lnTo>
                  <a:lnTo>
                    <a:pt x="80" y="127"/>
                  </a:lnTo>
                  <a:lnTo>
                    <a:pt x="72" y="109"/>
                  </a:lnTo>
                  <a:lnTo>
                    <a:pt x="62" y="91"/>
                  </a:lnTo>
                  <a:lnTo>
                    <a:pt x="50" y="73"/>
                  </a:lnTo>
                  <a:lnTo>
                    <a:pt x="40" y="55"/>
                  </a:lnTo>
                  <a:lnTo>
                    <a:pt x="28" y="36"/>
                  </a:lnTo>
                  <a:lnTo>
                    <a:pt x="14" y="18"/>
                  </a:lnTo>
                  <a:lnTo>
                    <a:pt x="0" y="0"/>
                  </a:lnTo>
                  <a:lnTo>
                    <a:pt x="251" y="0"/>
                  </a:lnTo>
                  <a:lnTo>
                    <a:pt x="302" y="9"/>
                  </a:lnTo>
                  <a:lnTo>
                    <a:pt x="350" y="18"/>
                  </a:lnTo>
                  <a:lnTo>
                    <a:pt x="398" y="29"/>
                  </a:lnTo>
                  <a:lnTo>
                    <a:pt x="443" y="44"/>
                  </a:lnTo>
                  <a:lnTo>
                    <a:pt x="487" y="56"/>
                  </a:lnTo>
                  <a:lnTo>
                    <a:pt x="531" y="73"/>
                  </a:lnTo>
                  <a:lnTo>
                    <a:pt x="571" y="89"/>
                  </a:lnTo>
                  <a:lnTo>
                    <a:pt x="591" y="98"/>
                  </a:lnTo>
                  <a:lnTo>
                    <a:pt x="610" y="109"/>
                  </a:lnTo>
                  <a:lnTo>
                    <a:pt x="628" y="118"/>
                  </a:lnTo>
                  <a:lnTo>
                    <a:pt x="646" y="127"/>
                  </a:lnTo>
                  <a:lnTo>
                    <a:pt x="664" y="138"/>
                  </a:lnTo>
                  <a:lnTo>
                    <a:pt x="682" y="149"/>
                  </a:lnTo>
                  <a:lnTo>
                    <a:pt x="698" y="160"/>
                  </a:lnTo>
                  <a:lnTo>
                    <a:pt x="714" y="171"/>
                  </a:lnTo>
                  <a:lnTo>
                    <a:pt x="730" y="182"/>
                  </a:lnTo>
                  <a:lnTo>
                    <a:pt x="744" y="194"/>
                  </a:lnTo>
                  <a:lnTo>
                    <a:pt x="757" y="205"/>
                  </a:lnTo>
                  <a:lnTo>
                    <a:pt x="771" y="218"/>
                  </a:lnTo>
                  <a:lnTo>
                    <a:pt x="785" y="230"/>
                  </a:lnTo>
                  <a:lnTo>
                    <a:pt x="797" y="243"/>
                  </a:lnTo>
                  <a:lnTo>
                    <a:pt x="809" y="256"/>
                  </a:lnTo>
                  <a:lnTo>
                    <a:pt x="819" y="269"/>
                  </a:lnTo>
                  <a:lnTo>
                    <a:pt x="829" y="281"/>
                  </a:lnTo>
                  <a:lnTo>
                    <a:pt x="839" y="296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3600">
                <a:ea typeface="新細明體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295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software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6" name="群組 5"/>
          <p:cNvGrpSpPr/>
          <p:nvPr/>
        </p:nvGrpSpPr>
        <p:grpSpPr>
          <a:xfrm>
            <a:off x="2312276" y="192209"/>
            <a:ext cx="6621282" cy="4632040"/>
            <a:chOff x="-737931" y="1772816"/>
            <a:chExt cx="5888789" cy="4320480"/>
          </a:xfrm>
        </p:grpSpPr>
        <p:sp>
          <p:nvSpPr>
            <p:cNvPr id="7" name="矩形 6"/>
            <p:cNvSpPr/>
            <p:nvPr/>
          </p:nvSpPr>
          <p:spPr bwMode="auto">
            <a:xfrm>
              <a:off x="1403648" y="1772816"/>
              <a:ext cx="3672408" cy="1872208"/>
            </a:xfrm>
            <a:prstGeom prst="rect">
              <a:avLst/>
            </a:prstGeom>
            <a:solidFill>
              <a:srgbClr val="FFD96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3004342" y="2060848"/>
              <a:ext cx="1855690" cy="158417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1403648" y="2420888"/>
              <a:ext cx="3240360" cy="122413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1403648" y="3645024"/>
              <a:ext cx="3672408" cy="1368152"/>
            </a:xfrm>
            <a:prstGeom prst="rect">
              <a:avLst/>
            </a:prstGeom>
            <a:solidFill>
              <a:srgbClr val="FF010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3059832" y="4077072"/>
              <a:ext cx="2015160" cy="936104"/>
            </a:xfrm>
            <a:prstGeom prst="rect">
              <a:avLst/>
            </a:prstGeom>
            <a:solidFill>
              <a:srgbClr val="8375D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1406442" y="4329100"/>
              <a:ext cx="2373470" cy="684076"/>
            </a:xfrm>
            <a:prstGeom prst="rect">
              <a:avLst/>
            </a:prstGeom>
            <a:solidFill>
              <a:srgbClr val="CC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1406442" y="5013176"/>
              <a:ext cx="1437366" cy="43204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1403648" y="5445224"/>
              <a:ext cx="1440160" cy="648072"/>
            </a:xfrm>
            <a:prstGeom prst="rect">
              <a:avLst/>
            </a:prstGeom>
            <a:solidFill>
              <a:srgbClr val="FF66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3634832" y="5013176"/>
              <a:ext cx="1440160" cy="108012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3634832" y="5445224"/>
              <a:ext cx="1440160" cy="648072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1547664" y="2960948"/>
              <a:ext cx="2880320" cy="684076"/>
            </a:xfrm>
            <a:prstGeom prst="rect">
              <a:avLst/>
            </a:prstGeom>
            <a:solidFill>
              <a:srgbClr val="3366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 bwMode="auto">
            <a:xfrm>
              <a:off x="1691680" y="2963930"/>
              <a:ext cx="1656184" cy="68109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 bwMode="auto">
            <a:xfrm>
              <a:off x="1403648" y="2960948"/>
              <a:ext cx="864096" cy="684076"/>
            </a:xfrm>
            <a:prstGeom prst="rect">
              <a:avLst/>
            </a:prstGeom>
            <a:solidFill>
              <a:srgbClr val="38904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1547664" y="1772816"/>
              <a:ext cx="1456678" cy="58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/>
                <a:t>Application Programs</a:t>
              </a:r>
              <a:endParaRPr lang="zh-TW" altLang="en-US" sz="2000" dirty="0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3635896" y="2062589"/>
              <a:ext cx="1456678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/>
                <a:t>    Libraries</a:t>
              </a:r>
              <a:endParaRPr lang="zh-TW" altLang="en-US" sz="2000" dirty="0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2051720" y="2492896"/>
              <a:ext cx="2451066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/>
                <a:t>Operating System</a:t>
              </a:r>
              <a:endParaRPr lang="zh-TW" altLang="en-US" sz="2000" dirty="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1400854" y="3059668"/>
              <a:ext cx="1010906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bg1"/>
                  </a:solidFill>
                </a:rPr>
                <a:t>Drivers</a:t>
              </a:r>
              <a:endParaRPr lang="zh-TW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3347864" y="2963689"/>
              <a:ext cx="1156717" cy="58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solidFill>
                    <a:schemeClr val="bg1"/>
                  </a:solidFill>
                </a:rPr>
                <a:t>Memory</a:t>
              </a:r>
            </a:p>
            <a:p>
              <a:r>
                <a:rPr lang="en-US" altLang="zh-TW" sz="2000" dirty="0">
                  <a:solidFill>
                    <a:schemeClr val="bg1"/>
                  </a:solidFill>
                </a:rPr>
                <a:t>Manager</a:t>
              </a:r>
              <a:endParaRPr lang="zh-TW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2195736" y="3068960"/>
              <a:ext cx="1367088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bg1"/>
                  </a:solidFill>
                </a:rPr>
                <a:t>Scheduler</a:t>
              </a:r>
              <a:endParaRPr lang="zh-TW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1403648" y="3645024"/>
              <a:ext cx="3168352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bg1"/>
                  </a:solidFill>
                </a:rPr>
                <a:t>Execution Hardware (CPU)</a:t>
              </a:r>
              <a:endParaRPr lang="zh-TW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3779912" y="4222829"/>
              <a:ext cx="1370946" cy="58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/>
                <a:t>Memory</a:t>
              </a:r>
            </a:p>
            <a:p>
              <a:r>
                <a:rPr lang="en-US" altLang="zh-TW" sz="2000" dirty="0" smtClean="0"/>
                <a:t>Translation</a:t>
              </a:r>
              <a:endParaRPr lang="zh-TW" altLang="en-US" sz="2000" dirty="0"/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1406442" y="4401582"/>
              <a:ext cx="2373470" cy="58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 smtClean="0"/>
                <a:t>System Interconnect</a:t>
              </a:r>
            </a:p>
            <a:p>
              <a:pPr algn="ctr"/>
              <a:r>
                <a:rPr lang="en-US" altLang="zh-TW" sz="2000" dirty="0" smtClean="0"/>
                <a:t>(Bus)</a:t>
              </a:r>
              <a:endParaRPr lang="zh-TW" altLang="en-US" sz="2000" dirty="0"/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1400854" y="5013176"/>
              <a:ext cx="1442954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/>
                <a:t>Controllers</a:t>
              </a:r>
              <a:endParaRPr lang="zh-TW" altLang="en-US" sz="2000" dirty="0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3707904" y="5075892"/>
              <a:ext cx="1296144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/>
                <a:t>Controllers</a:t>
              </a:r>
              <a:endParaRPr lang="zh-TW" altLang="en-US" sz="2000" dirty="0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3707904" y="5445224"/>
              <a:ext cx="1296144" cy="58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 smtClean="0"/>
                <a:t>Main</a:t>
              </a:r>
            </a:p>
            <a:p>
              <a:pPr algn="ctr"/>
              <a:r>
                <a:rPr lang="en-US" altLang="zh-TW" sz="2000" dirty="0" smtClean="0"/>
                <a:t>Memory</a:t>
              </a:r>
              <a:endParaRPr lang="zh-TW" altLang="en-US" sz="2000" dirty="0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1403648" y="5445224"/>
              <a:ext cx="1440160" cy="58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 smtClean="0"/>
                <a:t>I/O Devices</a:t>
              </a:r>
            </a:p>
            <a:p>
              <a:pPr algn="ctr"/>
              <a:r>
                <a:rPr lang="en-US" altLang="zh-TW" sz="2000" dirty="0" smtClean="0"/>
                <a:t>Networking</a:t>
              </a:r>
              <a:endParaRPr lang="zh-TW" altLang="en-US" sz="2000" dirty="0"/>
            </a:p>
          </p:txBody>
        </p:sp>
        <p:cxnSp>
          <p:nvCxnSpPr>
            <p:cNvPr id="33" name="直線接點 32"/>
            <p:cNvCxnSpPr/>
            <p:nvPr/>
          </p:nvCxnSpPr>
          <p:spPr bwMode="auto">
            <a:xfrm>
              <a:off x="971600" y="3640378"/>
              <a:ext cx="4120974" cy="4646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4" name="文字方塊 33"/>
            <p:cNvSpPr txBox="1"/>
            <p:nvPr/>
          </p:nvSpPr>
          <p:spPr>
            <a:xfrm>
              <a:off x="-737931" y="3347990"/>
              <a:ext cx="1684765" cy="58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000" dirty="0" smtClean="0"/>
                <a:t>Instruction Set Architecture</a:t>
              </a:r>
              <a:endParaRPr lang="zh-TW" altLang="en-US" sz="2000" dirty="0"/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-277302" y="2357591"/>
              <a:ext cx="1224136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000" dirty="0" smtClean="0"/>
                <a:t>Software</a:t>
              </a:r>
              <a:endParaRPr lang="zh-TW" altLang="en-US" sz="2000" dirty="0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-547203" y="4856386"/>
              <a:ext cx="1494037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000" dirty="0" smtClean="0"/>
                <a:t>Hardware</a:t>
              </a:r>
              <a:endParaRPr lang="zh-TW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6147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XOR (</a:t>
            </a:r>
            <a:r>
              <a:rPr lang="en-US" altLang="zh-TW" dirty="0" err="1"/>
              <a:t>eXclusive</a:t>
            </a:r>
            <a:r>
              <a:rPr lang="en-US" altLang="zh-TW" dirty="0"/>
              <a:t> OR</a:t>
            </a:r>
            <a:r>
              <a:rPr lang="en-US" altLang="zh-TW" dirty="0" smtClean="0"/>
              <a:t>) gate</a:t>
            </a:r>
            <a:endParaRPr lang="en-US" altLang="zh-TW" dirty="0"/>
          </a:p>
        </p:txBody>
      </p:sp>
      <p:sp>
        <p:nvSpPr>
          <p:cNvPr id="133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3016250"/>
            <a:ext cx="8229600" cy="32226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TW" dirty="0" smtClean="0">
                <a:ea typeface="新細明體" charset="-120"/>
              </a:rPr>
              <a:t>The OR Operation</a:t>
            </a:r>
          </a:p>
        </p:txBody>
      </p:sp>
      <p:sp>
        <p:nvSpPr>
          <p:cNvPr id="13318" name="Text Box 9"/>
          <p:cNvSpPr txBox="1">
            <a:spLocks noChangeArrowheads="1"/>
          </p:cNvSpPr>
          <p:nvPr/>
        </p:nvSpPr>
        <p:spPr bwMode="auto">
          <a:xfrm>
            <a:off x="708025" y="3694113"/>
            <a:ext cx="165735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altLang="zh-TW" sz="3200" dirty="0">
                <a:ea typeface="新細明體" charset="-120"/>
              </a:rPr>
              <a:t> 0</a:t>
            </a:r>
          </a:p>
          <a:p>
            <a:pPr algn="r"/>
            <a:r>
              <a:rPr lang="en-US" altLang="zh-TW" sz="3200" u="sng" dirty="0">
                <a:ea typeface="新細明體" charset="-120"/>
              </a:rPr>
              <a:t>XOR     0</a:t>
            </a:r>
          </a:p>
          <a:p>
            <a:pPr algn="r"/>
            <a:r>
              <a:rPr lang="en-US" altLang="zh-TW" sz="3200" dirty="0">
                <a:ea typeface="新細明體" charset="-120"/>
              </a:rPr>
              <a:t>   0</a:t>
            </a:r>
          </a:p>
        </p:txBody>
      </p:sp>
      <p:sp>
        <p:nvSpPr>
          <p:cNvPr id="13319" name="Text Box 10"/>
          <p:cNvSpPr txBox="1">
            <a:spLocks noChangeArrowheads="1"/>
          </p:cNvSpPr>
          <p:nvPr/>
        </p:nvSpPr>
        <p:spPr bwMode="auto">
          <a:xfrm>
            <a:off x="2701925" y="3694113"/>
            <a:ext cx="165735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altLang="zh-TW" sz="3200">
                <a:ea typeface="新細明體" charset="-120"/>
              </a:rPr>
              <a:t> 1</a:t>
            </a:r>
          </a:p>
          <a:p>
            <a:pPr algn="r"/>
            <a:r>
              <a:rPr lang="en-US" altLang="zh-TW" sz="3200" u="sng">
                <a:ea typeface="新細明體" charset="-120"/>
              </a:rPr>
              <a:t>XOR     0</a:t>
            </a:r>
          </a:p>
          <a:p>
            <a:pPr algn="r"/>
            <a:r>
              <a:rPr lang="en-US" altLang="zh-TW" sz="3200">
                <a:ea typeface="新細明體" charset="-120"/>
              </a:rPr>
              <a:t>   1</a:t>
            </a:r>
          </a:p>
        </p:txBody>
      </p:sp>
      <p:sp>
        <p:nvSpPr>
          <p:cNvPr id="13320" name="Text Box 11"/>
          <p:cNvSpPr txBox="1">
            <a:spLocks noChangeArrowheads="1"/>
          </p:cNvSpPr>
          <p:nvPr/>
        </p:nvSpPr>
        <p:spPr bwMode="auto">
          <a:xfrm>
            <a:off x="4899025" y="3694113"/>
            <a:ext cx="165735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altLang="zh-TW" sz="3200">
                <a:ea typeface="新細明體" charset="-120"/>
              </a:rPr>
              <a:t> 0</a:t>
            </a:r>
          </a:p>
          <a:p>
            <a:pPr algn="r"/>
            <a:r>
              <a:rPr lang="en-US" altLang="zh-TW" sz="3200" u="sng">
                <a:ea typeface="新細明體" charset="-120"/>
              </a:rPr>
              <a:t>XOR     1</a:t>
            </a:r>
          </a:p>
          <a:p>
            <a:pPr algn="r"/>
            <a:r>
              <a:rPr lang="en-US" altLang="zh-TW" sz="3200">
                <a:ea typeface="新細明體" charset="-120"/>
              </a:rPr>
              <a:t>   1</a:t>
            </a:r>
          </a:p>
        </p:txBody>
      </p:sp>
      <p:sp>
        <p:nvSpPr>
          <p:cNvPr id="13321" name="Text Box 12"/>
          <p:cNvSpPr txBox="1">
            <a:spLocks noChangeArrowheads="1"/>
          </p:cNvSpPr>
          <p:nvPr/>
        </p:nvSpPr>
        <p:spPr bwMode="auto">
          <a:xfrm>
            <a:off x="6931025" y="3694113"/>
            <a:ext cx="165735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altLang="zh-TW" sz="3200">
                <a:ea typeface="新細明體" charset="-120"/>
              </a:rPr>
              <a:t> 1</a:t>
            </a:r>
          </a:p>
          <a:p>
            <a:pPr algn="r"/>
            <a:r>
              <a:rPr lang="en-US" altLang="zh-TW" sz="3200" u="sng">
                <a:ea typeface="新細明體" charset="-120"/>
              </a:rPr>
              <a:t>XOR     1</a:t>
            </a:r>
          </a:p>
          <a:p>
            <a:pPr algn="r"/>
            <a:r>
              <a:rPr lang="en-US" altLang="zh-TW" sz="3200">
                <a:ea typeface="新細明體" charset="-120"/>
              </a:rPr>
              <a:t>   0</a:t>
            </a: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708026" y="1671638"/>
            <a:ext cx="7437556" cy="904902"/>
            <a:chOff x="1466" y="1053"/>
            <a:chExt cx="2368" cy="295"/>
          </a:xfrm>
        </p:grpSpPr>
        <p:sp>
          <p:nvSpPr>
            <p:cNvPr id="13323" name="Line 4"/>
            <p:cNvSpPr>
              <a:spLocks noChangeShapeType="1"/>
            </p:cNvSpPr>
            <p:nvPr/>
          </p:nvSpPr>
          <p:spPr bwMode="auto">
            <a:xfrm flipH="1">
              <a:off x="2240" y="1140"/>
              <a:ext cx="2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3200"/>
            </a:p>
          </p:txBody>
        </p:sp>
        <p:sp>
          <p:nvSpPr>
            <p:cNvPr id="13324" name="Line 5"/>
            <p:cNvSpPr>
              <a:spLocks noChangeShapeType="1"/>
            </p:cNvSpPr>
            <p:nvPr/>
          </p:nvSpPr>
          <p:spPr bwMode="auto">
            <a:xfrm flipH="1">
              <a:off x="2244" y="1276"/>
              <a:ext cx="2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3200"/>
            </a:p>
          </p:txBody>
        </p:sp>
        <p:sp>
          <p:nvSpPr>
            <p:cNvPr id="13325" name="Line 6"/>
            <p:cNvSpPr>
              <a:spLocks noChangeShapeType="1"/>
            </p:cNvSpPr>
            <p:nvPr/>
          </p:nvSpPr>
          <p:spPr bwMode="auto">
            <a:xfrm flipH="1">
              <a:off x="2916" y="1196"/>
              <a:ext cx="2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3200"/>
            </a:p>
          </p:txBody>
        </p:sp>
        <p:sp>
          <p:nvSpPr>
            <p:cNvPr id="13326" name="Text Box 7"/>
            <p:cNvSpPr txBox="1">
              <a:spLocks noChangeArrowheads="1"/>
            </p:cNvSpPr>
            <p:nvPr/>
          </p:nvSpPr>
          <p:spPr bwMode="auto">
            <a:xfrm>
              <a:off x="1466" y="1094"/>
              <a:ext cx="394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3200">
                  <a:ea typeface="新細明體" charset="-120"/>
                </a:rPr>
                <a:t>Inputs</a:t>
              </a:r>
            </a:p>
          </p:txBody>
        </p:sp>
        <p:sp>
          <p:nvSpPr>
            <p:cNvPr id="13327" name="Text Box 8"/>
            <p:cNvSpPr txBox="1">
              <a:spLocks noChangeArrowheads="1"/>
            </p:cNvSpPr>
            <p:nvPr/>
          </p:nvSpPr>
          <p:spPr bwMode="auto">
            <a:xfrm>
              <a:off x="3394" y="1086"/>
              <a:ext cx="440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3200">
                  <a:ea typeface="新細明體" charset="-120"/>
                </a:rPr>
                <a:t>Output</a:t>
              </a:r>
            </a:p>
          </p:txBody>
        </p:sp>
        <p:sp>
          <p:nvSpPr>
            <p:cNvPr id="13328" name="Freeform 13"/>
            <p:cNvSpPr>
              <a:spLocks/>
            </p:cNvSpPr>
            <p:nvPr/>
          </p:nvSpPr>
          <p:spPr bwMode="auto">
            <a:xfrm>
              <a:off x="2483" y="1053"/>
              <a:ext cx="419" cy="295"/>
            </a:xfrm>
            <a:custGeom>
              <a:avLst/>
              <a:gdLst>
                <a:gd name="T0" fmla="*/ 414 w 839"/>
                <a:gd name="T1" fmla="*/ 154 h 590"/>
                <a:gd name="T2" fmla="*/ 403 w 839"/>
                <a:gd name="T3" fmla="*/ 168 h 590"/>
                <a:gd name="T4" fmla="*/ 391 w 839"/>
                <a:gd name="T5" fmla="*/ 180 h 590"/>
                <a:gd name="T6" fmla="*/ 378 w 839"/>
                <a:gd name="T7" fmla="*/ 192 h 590"/>
                <a:gd name="T8" fmla="*/ 364 w 839"/>
                <a:gd name="T9" fmla="*/ 204 h 590"/>
                <a:gd name="T10" fmla="*/ 348 w 839"/>
                <a:gd name="T11" fmla="*/ 216 h 590"/>
                <a:gd name="T12" fmla="*/ 332 w 839"/>
                <a:gd name="T13" fmla="*/ 226 h 590"/>
                <a:gd name="T14" fmla="*/ 314 w 839"/>
                <a:gd name="T15" fmla="*/ 236 h 590"/>
                <a:gd name="T16" fmla="*/ 285 w 839"/>
                <a:gd name="T17" fmla="*/ 250 h 590"/>
                <a:gd name="T18" fmla="*/ 243 w 839"/>
                <a:gd name="T19" fmla="*/ 267 h 590"/>
                <a:gd name="T20" fmla="*/ 199 w 839"/>
                <a:gd name="T21" fmla="*/ 281 h 590"/>
                <a:gd name="T22" fmla="*/ 151 w 839"/>
                <a:gd name="T23" fmla="*/ 291 h 590"/>
                <a:gd name="T24" fmla="*/ 125 w 839"/>
                <a:gd name="T25" fmla="*/ 295 h 590"/>
                <a:gd name="T26" fmla="*/ 7 w 839"/>
                <a:gd name="T27" fmla="*/ 287 h 590"/>
                <a:gd name="T28" fmla="*/ 20 w 839"/>
                <a:gd name="T29" fmla="*/ 269 h 590"/>
                <a:gd name="T30" fmla="*/ 31 w 839"/>
                <a:gd name="T31" fmla="*/ 250 h 590"/>
                <a:gd name="T32" fmla="*/ 40 w 839"/>
                <a:gd name="T33" fmla="*/ 232 h 590"/>
                <a:gd name="T34" fmla="*/ 47 w 839"/>
                <a:gd name="T35" fmla="*/ 213 h 590"/>
                <a:gd name="T36" fmla="*/ 53 w 839"/>
                <a:gd name="T37" fmla="*/ 195 h 590"/>
                <a:gd name="T38" fmla="*/ 57 w 839"/>
                <a:gd name="T39" fmla="*/ 176 h 590"/>
                <a:gd name="T40" fmla="*/ 58 w 839"/>
                <a:gd name="T41" fmla="*/ 157 h 590"/>
                <a:gd name="T42" fmla="*/ 58 w 839"/>
                <a:gd name="T43" fmla="*/ 138 h 590"/>
                <a:gd name="T44" fmla="*/ 57 w 839"/>
                <a:gd name="T45" fmla="*/ 120 h 590"/>
                <a:gd name="T46" fmla="*/ 53 w 839"/>
                <a:gd name="T47" fmla="*/ 100 h 590"/>
                <a:gd name="T48" fmla="*/ 47 w 839"/>
                <a:gd name="T49" fmla="*/ 81 h 590"/>
                <a:gd name="T50" fmla="*/ 40 w 839"/>
                <a:gd name="T51" fmla="*/ 63 h 590"/>
                <a:gd name="T52" fmla="*/ 31 w 839"/>
                <a:gd name="T53" fmla="*/ 45 h 590"/>
                <a:gd name="T54" fmla="*/ 20 w 839"/>
                <a:gd name="T55" fmla="*/ 27 h 590"/>
                <a:gd name="T56" fmla="*/ 7 w 839"/>
                <a:gd name="T57" fmla="*/ 9 h 590"/>
                <a:gd name="T58" fmla="*/ 0 w 839"/>
                <a:gd name="T59" fmla="*/ 0 h 590"/>
                <a:gd name="T60" fmla="*/ 151 w 839"/>
                <a:gd name="T61" fmla="*/ 5 h 590"/>
                <a:gd name="T62" fmla="*/ 199 w 839"/>
                <a:gd name="T63" fmla="*/ 14 h 590"/>
                <a:gd name="T64" fmla="*/ 243 w 839"/>
                <a:gd name="T65" fmla="*/ 28 h 590"/>
                <a:gd name="T66" fmla="*/ 285 w 839"/>
                <a:gd name="T67" fmla="*/ 44 h 590"/>
                <a:gd name="T68" fmla="*/ 305 w 839"/>
                <a:gd name="T69" fmla="*/ 54 h 590"/>
                <a:gd name="T70" fmla="*/ 323 w 839"/>
                <a:gd name="T71" fmla="*/ 63 h 590"/>
                <a:gd name="T72" fmla="*/ 341 w 839"/>
                <a:gd name="T73" fmla="*/ 74 h 590"/>
                <a:gd name="T74" fmla="*/ 357 w 839"/>
                <a:gd name="T75" fmla="*/ 85 h 590"/>
                <a:gd name="T76" fmla="*/ 372 w 839"/>
                <a:gd name="T77" fmla="*/ 97 h 590"/>
                <a:gd name="T78" fmla="*/ 385 w 839"/>
                <a:gd name="T79" fmla="*/ 109 h 590"/>
                <a:gd name="T80" fmla="*/ 398 w 839"/>
                <a:gd name="T81" fmla="*/ 121 h 590"/>
                <a:gd name="T82" fmla="*/ 409 w 839"/>
                <a:gd name="T83" fmla="*/ 135 h 590"/>
                <a:gd name="T84" fmla="*/ 419 w 839"/>
                <a:gd name="T85" fmla="*/ 148 h 59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839"/>
                <a:gd name="T130" fmla="*/ 0 h 590"/>
                <a:gd name="T131" fmla="*/ 839 w 839"/>
                <a:gd name="T132" fmla="*/ 590 h 59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839" h="590">
                  <a:moveTo>
                    <a:pt x="839" y="296"/>
                  </a:moveTo>
                  <a:lnTo>
                    <a:pt x="829" y="308"/>
                  </a:lnTo>
                  <a:lnTo>
                    <a:pt x="819" y="323"/>
                  </a:lnTo>
                  <a:lnTo>
                    <a:pt x="807" y="336"/>
                  </a:lnTo>
                  <a:lnTo>
                    <a:pt x="797" y="348"/>
                  </a:lnTo>
                  <a:lnTo>
                    <a:pt x="783" y="361"/>
                  </a:lnTo>
                  <a:lnTo>
                    <a:pt x="771" y="374"/>
                  </a:lnTo>
                  <a:lnTo>
                    <a:pt x="757" y="385"/>
                  </a:lnTo>
                  <a:lnTo>
                    <a:pt x="744" y="397"/>
                  </a:lnTo>
                  <a:lnTo>
                    <a:pt x="728" y="408"/>
                  </a:lnTo>
                  <a:lnTo>
                    <a:pt x="714" y="421"/>
                  </a:lnTo>
                  <a:lnTo>
                    <a:pt x="696" y="432"/>
                  </a:lnTo>
                  <a:lnTo>
                    <a:pt x="680" y="443"/>
                  </a:lnTo>
                  <a:lnTo>
                    <a:pt x="664" y="452"/>
                  </a:lnTo>
                  <a:lnTo>
                    <a:pt x="646" y="463"/>
                  </a:lnTo>
                  <a:lnTo>
                    <a:pt x="628" y="473"/>
                  </a:lnTo>
                  <a:lnTo>
                    <a:pt x="608" y="483"/>
                  </a:lnTo>
                  <a:lnTo>
                    <a:pt x="571" y="501"/>
                  </a:lnTo>
                  <a:lnTo>
                    <a:pt x="529" y="517"/>
                  </a:lnTo>
                  <a:lnTo>
                    <a:pt x="487" y="533"/>
                  </a:lnTo>
                  <a:lnTo>
                    <a:pt x="443" y="548"/>
                  </a:lnTo>
                  <a:lnTo>
                    <a:pt x="398" y="561"/>
                  </a:lnTo>
                  <a:lnTo>
                    <a:pt x="350" y="571"/>
                  </a:lnTo>
                  <a:lnTo>
                    <a:pt x="302" y="582"/>
                  </a:lnTo>
                  <a:lnTo>
                    <a:pt x="251" y="590"/>
                  </a:lnTo>
                  <a:lnTo>
                    <a:pt x="0" y="590"/>
                  </a:lnTo>
                  <a:lnTo>
                    <a:pt x="14" y="573"/>
                  </a:lnTo>
                  <a:lnTo>
                    <a:pt x="28" y="555"/>
                  </a:lnTo>
                  <a:lnTo>
                    <a:pt x="40" y="537"/>
                  </a:lnTo>
                  <a:lnTo>
                    <a:pt x="50" y="519"/>
                  </a:lnTo>
                  <a:lnTo>
                    <a:pt x="62" y="501"/>
                  </a:lnTo>
                  <a:lnTo>
                    <a:pt x="72" y="483"/>
                  </a:lnTo>
                  <a:lnTo>
                    <a:pt x="80" y="464"/>
                  </a:lnTo>
                  <a:lnTo>
                    <a:pt x="88" y="446"/>
                  </a:lnTo>
                  <a:lnTo>
                    <a:pt x="94" y="426"/>
                  </a:lnTo>
                  <a:lnTo>
                    <a:pt x="100" y="408"/>
                  </a:lnTo>
                  <a:lnTo>
                    <a:pt x="106" y="390"/>
                  </a:lnTo>
                  <a:lnTo>
                    <a:pt x="110" y="370"/>
                  </a:lnTo>
                  <a:lnTo>
                    <a:pt x="114" y="352"/>
                  </a:lnTo>
                  <a:lnTo>
                    <a:pt x="116" y="334"/>
                  </a:lnTo>
                  <a:lnTo>
                    <a:pt x="116" y="314"/>
                  </a:lnTo>
                  <a:lnTo>
                    <a:pt x="118" y="296"/>
                  </a:lnTo>
                  <a:lnTo>
                    <a:pt x="116" y="276"/>
                  </a:lnTo>
                  <a:lnTo>
                    <a:pt x="116" y="258"/>
                  </a:lnTo>
                  <a:lnTo>
                    <a:pt x="114" y="240"/>
                  </a:lnTo>
                  <a:lnTo>
                    <a:pt x="110" y="220"/>
                  </a:lnTo>
                  <a:lnTo>
                    <a:pt x="106" y="201"/>
                  </a:lnTo>
                  <a:lnTo>
                    <a:pt x="100" y="183"/>
                  </a:lnTo>
                  <a:lnTo>
                    <a:pt x="94" y="163"/>
                  </a:lnTo>
                  <a:lnTo>
                    <a:pt x="88" y="145"/>
                  </a:lnTo>
                  <a:lnTo>
                    <a:pt x="80" y="127"/>
                  </a:lnTo>
                  <a:lnTo>
                    <a:pt x="72" y="109"/>
                  </a:lnTo>
                  <a:lnTo>
                    <a:pt x="62" y="91"/>
                  </a:lnTo>
                  <a:lnTo>
                    <a:pt x="50" y="73"/>
                  </a:lnTo>
                  <a:lnTo>
                    <a:pt x="40" y="55"/>
                  </a:lnTo>
                  <a:lnTo>
                    <a:pt x="28" y="36"/>
                  </a:lnTo>
                  <a:lnTo>
                    <a:pt x="14" y="18"/>
                  </a:lnTo>
                  <a:lnTo>
                    <a:pt x="0" y="0"/>
                  </a:lnTo>
                  <a:lnTo>
                    <a:pt x="251" y="0"/>
                  </a:lnTo>
                  <a:lnTo>
                    <a:pt x="302" y="9"/>
                  </a:lnTo>
                  <a:lnTo>
                    <a:pt x="350" y="18"/>
                  </a:lnTo>
                  <a:lnTo>
                    <a:pt x="398" y="29"/>
                  </a:lnTo>
                  <a:lnTo>
                    <a:pt x="443" y="44"/>
                  </a:lnTo>
                  <a:lnTo>
                    <a:pt x="487" y="56"/>
                  </a:lnTo>
                  <a:lnTo>
                    <a:pt x="531" y="73"/>
                  </a:lnTo>
                  <a:lnTo>
                    <a:pt x="571" y="89"/>
                  </a:lnTo>
                  <a:lnTo>
                    <a:pt x="591" y="98"/>
                  </a:lnTo>
                  <a:lnTo>
                    <a:pt x="610" y="109"/>
                  </a:lnTo>
                  <a:lnTo>
                    <a:pt x="628" y="118"/>
                  </a:lnTo>
                  <a:lnTo>
                    <a:pt x="646" y="127"/>
                  </a:lnTo>
                  <a:lnTo>
                    <a:pt x="664" y="138"/>
                  </a:lnTo>
                  <a:lnTo>
                    <a:pt x="682" y="149"/>
                  </a:lnTo>
                  <a:lnTo>
                    <a:pt x="698" y="160"/>
                  </a:lnTo>
                  <a:lnTo>
                    <a:pt x="714" y="171"/>
                  </a:lnTo>
                  <a:lnTo>
                    <a:pt x="730" y="182"/>
                  </a:lnTo>
                  <a:lnTo>
                    <a:pt x="744" y="194"/>
                  </a:lnTo>
                  <a:lnTo>
                    <a:pt x="757" y="205"/>
                  </a:lnTo>
                  <a:lnTo>
                    <a:pt x="771" y="218"/>
                  </a:lnTo>
                  <a:lnTo>
                    <a:pt x="785" y="230"/>
                  </a:lnTo>
                  <a:lnTo>
                    <a:pt x="797" y="243"/>
                  </a:lnTo>
                  <a:lnTo>
                    <a:pt x="809" y="256"/>
                  </a:lnTo>
                  <a:lnTo>
                    <a:pt x="819" y="269"/>
                  </a:lnTo>
                  <a:lnTo>
                    <a:pt x="829" y="281"/>
                  </a:lnTo>
                  <a:lnTo>
                    <a:pt x="839" y="296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3200">
                <a:ea typeface="新細明體" charset="-120"/>
              </a:endParaRPr>
            </a:p>
          </p:txBody>
        </p:sp>
        <p:sp>
          <p:nvSpPr>
            <p:cNvPr id="13329" name="Arc 14"/>
            <p:cNvSpPr>
              <a:spLocks/>
            </p:cNvSpPr>
            <p:nvPr/>
          </p:nvSpPr>
          <p:spPr bwMode="auto">
            <a:xfrm rot="2719779">
              <a:off x="2340" y="1092"/>
              <a:ext cx="216" cy="220"/>
            </a:xfrm>
            <a:custGeom>
              <a:avLst/>
              <a:gdLst>
                <a:gd name="T0" fmla="*/ 0 w 21600"/>
                <a:gd name="T1" fmla="*/ 0 h 21600"/>
                <a:gd name="T2" fmla="*/ 2 w 21600"/>
                <a:gd name="T3" fmla="*/ 2 h 21600"/>
                <a:gd name="T4" fmla="*/ 0 w 21600"/>
                <a:gd name="T5" fmla="*/ 2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 sz="3200">
                <a:ea typeface="新細明體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75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NOT gate</a:t>
            </a:r>
            <a:endParaRPr lang="en-US" altLang="zh-TW" dirty="0"/>
          </a:p>
        </p:txBody>
      </p:sp>
      <p:sp>
        <p:nvSpPr>
          <p:cNvPr id="143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3448050"/>
            <a:ext cx="8229600" cy="27908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TW" dirty="0" smtClean="0">
                <a:ea typeface="新細明體" charset="-120"/>
              </a:rPr>
              <a:t>The NOT Operation</a:t>
            </a:r>
          </a:p>
        </p:txBody>
      </p:sp>
      <p:sp>
        <p:nvSpPr>
          <p:cNvPr id="14342" name="Text Box 9"/>
          <p:cNvSpPr txBox="1">
            <a:spLocks noChangeArrowheads="1"/>
          </p:cNvSpPr>
          <p:nvPr/>
        </p:nvSpPr>
        <p:spPr bwMode="auto">
          <a:xfrm>
            <a:off x="2638425" y="3821113"/>
            <a:ext cx="165735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endParaRPr lang="en-US" altLang="zh-TW" sz="3200" dirty="0">
              <a:ea typeface="新細明體" charset="-120"/>
            </a:endParaRPr>
          </a:p>
          <a:p>
            <a:pPr algn="r"/>
            <a:r>
              <a:rPr lang="en-US" altLang="zh-TW" sz="3200" u="sng" dirty="0">
                <a:ea typeface="新細明體" charset="-120"/>
              </a:rPr>
              <a:t>NOT     0</a:t>
            </a:r>
          </a:p>
          <a:p>
            <a:pPr algn="r"/>
            <a:r>
              <a:rPr lang="en-US" altLang="zh-TW" sz="3200" dirty="0">
                <a:ea typeface="新細明體" charset="-120"/>
              </a:rPr>
              <a:t>   1</a:t>
            </a:r>
          </a:p>
        </p:txBody>
      </p:sp>
      <p:sp>
        <p:nvSpPr>
          <p:cNvPr id="14343" name="Text Box 10"/>
          <p:cNvSpPr txBox="1">
            <a:spLocks noChangeArrowheads="1"/>
          </p:cNvSpPr>
          <p:nvPr/>
        </p:nvSpPr>
        <p:spPr bwMode="auto">
          <a:xfrm>
            <a:off x="4632325" y="3821113"/>
            <a:ext cx="165735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endParaRPr lang="en-US" altLang="zh-TW" sz="3200">
              <a:ea typeface="新細明體" charset="-120"/>
            </a:endParaRPr>
          </a:p>
          <a:p>
            <a:pPr algn="r"/>
            <a:r>
              <a:rPr lang="en-US" altLang="zh-TW" sz="3200" u="sng">
                <a:ea typeface="新細明體" charset="-120"/>
              </a:rPr>
              <a:t>NOT     1</a:t>
            </a:r>
          </a:p>
          <a:p>
            <a:pPr algn="r"/>
            <a:r>
              <a:rPr lang="en-US" altLang="zh-TW" sz="3200">
                <a:ea typeface="新細明體" charset="-120"/>
              </a:rPr>
              <a:t>   0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1255059" y="1600199"/>
            <a:ext cx="6804088" cy="1068855"/>
            <a:chOff x="1701" y="1008"/>
            <a:chExt cx="2124" cy="360"/>
          </a:xfrm>
        </p:grpSpPr>
        <p:sp>
          <p:nvSpPr>
            <p:cNvPr id="14345" name="Line 4"/>
            <p:cNvSpPr>
              <a:spLocks noChangeShapeType="1"/>
            </p:cNvSpPr>
            <p:nvPr/>
          </p:nvSpPr>
          <p:spPr bwMode="auto">
            <a:xfrm flipH="1">
              <a:off x="2328" y="1180"/>
              <a:ext cx="2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3200"/>
            </a:p>
          </p:txBody>
        </p:sp>
        <p:sp>
          <p:nvSpPr>
            <p:cNvPr id="14346" name="Line 6"/>
            <p:cNvSpPr>
              <a:spLocks noChangeShapeType="1"/>
            </p:cNvSpPr>
            <p:nvPr/>
          </p:nvSpPr>
          <p:spPr bwMode="auto">
            <a:xfrm flipH="1">
              <a:off x="2956" y="1188"/>
              <a:ext cx="2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3200"/>
            </a:p>
          </p:txBody>
        </p:sp>
        <p:sp>
          <p:nvSpPr>
            <p:cNvPr id="14347" name="Text Box 7"/>
            <p:cNvSpPr txBox="1">
              <a:spLocks noChangeArrowheads="1"/>
            </p:cNvSpPr>
            <p:nvPr/>
          </p:nvSpPr>
          <p:spPr bwMode="auto">
            <a:xfrm>
              <a:off x="1701" y="1070"/>
              <a:ext cx="534" cy="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zh-TW" sz="3200" dirty="0">
                  <a:ea typeface="新細明體" charset="-120"/>
                </a:rPr>
                <a:t>Input</a:t>
              </a:r>
            </a:p>
          </p:txBody>
        </p:sp>
        <p:sp>
          <p:nvSpPr>
            <p:cNvPr id="14348" name="Text Box 8"/>
            <p:cNvSpPr txBox="1">
              <a:spLocks noChangeArrowheads="1"/>
            </p:cNvSpPr>
            <p:nvPr/>
          </p:nvSpPr>
          <p:spPr bwMode="auto">
            <a:xfrm>
              <a:off x="3394" y="1086"/>
              <a:ext cx="431" cy="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3200">
                  <a:ea typeface="新細明體" charset="-120"/>
                </a:rPr>
                <a:t>Output</a:t>
              </a:r>
            </a:p>
          </p:txBody>
        </p:sp>
        <p:sp>
          <p:nvSpPr>
            <p:cNvPr id="14349" name="AutoShape 15"/>
            <p:cNvSpPr>
              <a:spLocks noChangeArrowheads="1"/>
            </p:cNvSpPr>
            <p:nvPr/>
          </p:nvSpPr>
          <p:spPr bwMode="auto">
            <a:xfrm rot="5400000" flipH="1">
              <a:off x="2568" y="1040"/>
              <a:ext cx="360" cy="296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 sz="3200">
                <a:ea typeface="新細明體" charset="-120"/>
              </a:endParaRPr>
            </a:p>
          </p:txBody>
        </p:sp>
        <p:sp>
          <p:nvSpPr>
            <p:cNvPr id="14350" name="Oval 16"/>
            <p:cNvSpPr>
              <a:spLocks noChangeArrowheads="1"/>
            </p:cNvSpPr>
            <p:nvPr/>
          </p:nvSpPr>
          <p:spPr bwMode="auto">
            <a:xfrm>
              <a:off x="2888" y="1160"/>
              <a:ext cx="64" cy="6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 sz="3200">
                <a:ea typeface="新細明體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906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Boolean operators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485438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>
              <a:ea typeface="新細明體" charset="-120"/>
            </a:endParaRPr>
          </a:p>
          <a:p>
            <a:endParaRPr lang="en-US" altLang="zh-TW" dirty="0" smtClean="0">
              <a:ea typeface="新細明體" charset="-120"/>
            </a:endParaRPr>
          </a:p>
          <a:p>
            <a:endParaRPr lang="en-US" altLang="zh-TW" dirty="0">
              <a:ea typeface="新細明體" charset="-120"/>
            </a:endParaRPr>
          </a:p>
          <a:p>
            <a:endParaRPr lang="en-US" altLang="zh-TW" dirty="0" smtClean="0">
              <a:ea typeface="新細明體" charset="-120"/>
            </a:endParaRPr>
          </a:p>
          <a:p>
            <a:endParaRPr lang="en-US" altLang="zh-TW" dirty="0">
              <a:ea typeface="新細明體" charset="-120"/>
            </a:endParaRPr>
          </a:p>
          <a:p>
            <a:r>
              <a:rPr lang="en-US" altLang="zh-TW" dirty="0" smtClean="0">
                <a:ea typeface="新細明體" charset="-120"/>
              </a:rPr>
              <a:t>They are good for logic operations (bit operations), but how about arithmetic operations: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+, -, *, /</a:t>
            </a:r>
          </a:p>
        </p:txBody>
      </p:sp>
      <p:graphicFrame>
        <p:nvGraphicFramePr>
          <p:cNvPr id="4" name="Group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4299"/>
              </p:ext>
            </p:extLst>
          </p:nvPr>
        </p:nvGraphicFramePr>
        <p:xfrm>
          <a:off x="395536" y="1721925"/>
          <a:ext cx="2016223" cy="2377440"/>
        </p:xfrm>
        <a:graphic>
          <a:graphicData uri="http://schemas.openxmlformats.org/drawingml/2006/table">
            <a:tbl>
              <a:tblPr/>
              <a:tblGrid>
                <a:gridCol w="345638"/>
                <a:gridCol w="446450"/>
                <a:gridCol w="1224135"/>
              </a:tblGrid>
              <a:tr h="34448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Input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Output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A.</a:t>
                      </a:r>
                      <a:r>
                        <a:rPr kumimoji="0" lang="en-US" altLang="zh-TW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and</a:t>
                      </a:r>
                      <a:r>
                        <a:rPr kumimoji="0" lang="en-US" altLang="zh-TW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.B</a:t>
                      </a:r>
                      <a:endParaRPr kumimoji="0" lang="en-US" altLang="zh-TW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Group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921987"/>
              </p:ext>
            </p:extLst>
          </p:nvPr>
        </p:nvGraphicFramePr>
        <p:xfrm>
          <a:off x="2627784" y="1721925"/>
          <a:ext cx="2016223" cy="2377440"/>
        </p:xfrm>
        <a:graphic>
          <a:graphicData uri="http://schemas.openxmlformats.org/drawingml/2006/table">
            <a:tbl>
              <a:tblPr/>
              <a:tblGrid>
                <a:gridCol w="345638"/>
                <a:gridCol w="446450"/>
                <a:gridCol w="1224135"/>
              </a:tblGrid>
              <a:tr h="34448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Input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Output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A.</a:t>
                      </a:r>
                      <a:r>
                        <a:rPr kumimoji="0" lang="en-US" altLang="zh-TW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or</a:t>
                      </a:r>
                      <a:r>
                        <a:rPr kumimoji="0" lang="en-US" altLang="zh-TW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.B</a:t>
                      </a:r>
                      <a:endParaRPr kumimoji="0" lang="en-US" altLang="zh-TW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Group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923568"/>
              </p:ext>
            </p:extLst>
          </p:nvPr>
        </p:nvGraphicFramePr>
        <p:xfrm>
          <a:off x="4860032" y="1721925"/>
          <a:ext cx="2016223" cy="2377440"/>
        </p:xfrm>
        <a:graphic>
          <a:graphicData uri="http://schemas.openxmlformats.org/drawingml/2006/table">
            <a:tbl>
              <a:tblPr/>
              <a:tblGrid>
                <a:gridCol w="345638"/>
                <a:gridCol w="446450"/>
                <a:gridCol w="1224135"/>
              </a:tblGrid>
              <a:tr h="34448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Input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Output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A.</a:t>
                      </a:r>
                      <a:r>
                        <a:rPr kumimoji="0" lang="en-US" altLang="zh-TW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xor</a:t>
                      </a:r>
                      <a:r>
                        <a:rPr kumimoji="0" lang="en-US" altLang="zh-TW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.B</a:t>
                      </a:r>
                      <a:endParaRPr kumimoji="0" lang="en-US" altLang="zh-TW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Group 1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422509"/>
              </p:ext>
            </p:extLst>
          </p:nvPr>
        </p:nvGraphicFramePr>
        <p:xfrm>
          <a:off x="7020272" y="1721925"/>
          <a:ext cx="1800200" cy="1584960"/>
        </p:xfrm>
        <a:graphic>
          <a:graphicData uri="http://schemas.openxmlformats.org/drawingml/2006/table">
            <a:tbl>
              <a:tblPr/>
              <a:tblGrid>
                <a:gridCol w="782696"/>
                <a:gridCol w="1017504"/>
              </a:tblGrid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Input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Output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Not</a:t>
                      </a: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 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124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Boolean functions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Almost all binary operations of computers can be carried out by logic gates</a:t>
            </a:r>
          </a:p>
          <a:p>
            <a:r>
              <a:rPr lang="en-US" altLang="zh-TW" dirty="0"/>
              <a:t>Example: One bit adder </a:t>
            </a:r>
          </a:p>
          <a:p>
            <a:pPr lvl="1"/>
            <a:r>
              <a:rPr lang="en-US" altLang="zh-TW" dirty="0"/>
              <a:t>Two inputs and two outputs (S: sum, C: carry out)</a:t>
            </a:r>
          </a:p>
          <a:p>
            <a:endParaRPr lang="zh-TW" altLang="en-US" dirty="0"/>
          </a:p>
        </p:txBody>
      </p: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1043608" y="4002452"/>
            <a:ext cx="6840538" cy="1620838"/>
            <a:chOff x="1066" y="3022"/>
            <a:chExt cx="4309" cy="1021"/>
          </a:xfrm>
        </p:grpSpPr>
        <p:pic>
          <p:nvPicPr>
            <p:cNvPr id="5" name="Picture 4" descr="fig_01_19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066" y="3113"/>
              <a:ext cx="2624" cy="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6" name="Group 14"/>
            <p:cNvGrpSpPr>
              <a:grpSpLocks/>
            </p:cNvGrpSpPr>
            <p:nvPr/>
          </p:nvGrpSpPr>
          <p:grpSpPr bwMode="auto">
            <a:xfrm>
              <a:off x="3488" y="3022"/>
              <a:ext cx="1887" cy="1021"/>
              <a:chOff x="3488" y="3022"/>
              <a:chExt cx="1887" cy="1021"/>
            </a:xfrm>
          </p:grpSpPr>
          <p:sp>
            <p:nvSpPr>
              <p:cNvPr id="7" name="Text Box 5"/>
              <p:cNvSpPr txBox="1">
                <a:spLocks noChangeArrowheads="1"/>
              </p:cNvSpPr>
              <p:nvPr/>
            </p:nvSpPr>
            <p:spPr bwMode="auto">
              <a:xfrm>
                <a:off x="4468" y="3022"/>
                <a:ext cx="907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TW" sz="2000" b="0">
                    <a:ea typeface="新細明體" charset="-120"/>
                  </a:rPr>
                  <a:t>A: input 1</a:t>
                </a:r>
              </a:p>
            </p:txBody>
          </p:sp>
          <p:sp>
            <p:nvSpPr>
              <p:cNvPr id="8" name="Text Box 6"/>
              <p:cNvSpPr txBox="1">
                <a:spLocks noChangeArrowheads="1"/>
              </p:cNvSpPr>
              <p:nvPr/>
            </p:nvSpPr>
            <p:spPr bwMode="auto">
              <a:xfrm>
                <a:off x="4468" y="3294"/>
                <a:ext cx="907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TW" sz="2000" b="0">
                    <a:ea typeface="新細明體" charset="-120"/>
                  </a:rPr>
                  <a:t>B: input 2</a:t>
                </a:r>
              </a:p>
            </p:txBody>
          </p:sp>
          <p:sp>
            <p:nvSpPr>
              <p:cNvPr id="9" name="Text Box 7"/>
              <p:cNvSpPr txBox="1">
                <a:spLocks noChangeArrowheads="1"/>
              </p:cNvSpPr>
              <p:nvPr/>
            </p:nvSpPr>
            <p:spPr bwMode="auto">
              <a:xfrm>
                <a:off x="4468" y="3566"/>
                <a:ext cx="907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TW" sz="2000" b="0">
                    <a:ea typeface="新細明體" charset="-120"/>
                  </a:rPr>
                  <a:t>S: output 1</a:t>
                </a:r>
              </a:p>
            </p:txBody>
          </p:sp>
          <p:sp>
            <p:nvSpPr>
              <p:cNvPr id="10" name="Text Box 8"/>
              <p:cNvSpPr txBox="1">
                <a:spLocks noChangeArrowheads="1"/>
              </p:cNvSpPr>
              <p:nvPr/>
            </p:nvSpPr>
            <p:spPr bwMode="auto">
              <a:xfrm>
                <a:off x="4468" y="3793"/>
                <a:ext cx="907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TW" sz="2000" b="0">
                    <a:ea typeface="新細明體" charset="-120"/>
                  </a:rPr>
                  <a:t>C: output 2</a:t>
                </a:r>
              </a:p>
            </p:txBody>
          </p:sp>
          <p:sp>
            <p:nvSpPr>
              <p:cNvPr id="11" name="Freeform 9"/>
              <p:cNvSpPr>
                <a:spLocks/>
              </p:cNvSpPr>
              <p:nvPr/>
            </p:nvSpPr>
            <p:spPr bwMode="auto">
              <a:xfrm>
                <a:off x="3716" y="3036"/>
                <a:ext cx="752" cy="171"/>
              </a:xfrm>
              <a:custGeom>
                <a:avLst/>
                <a:gdLst>
                  <a:gd name="T0" fmla="*/ 752 w 752"/>
                  <a:gd name="T1" fmla="*/ 171 h 171"/>
                  <a:gd name="T2" fmla="*/ 442 w 752"/>
                  <a:gd name="T3" fmla="*/ 2 h 171"/>
                  <a:gd name="T4" fmla="*/ 0 w 752"/>
                  <a:gd name="T5" fmla="*/ 160 h 171"/>
                  <a:gd name="T6" fmla="*/ 0 60000 65536"/>
                  <a:gd name="T7" fmla="*/ 0 60000 65536"/>
                  <a:gd name="T8" fmla="*/ 0 60000 65536"/>
                  <a:gd name="T9" fmla="*/ 0 w 752"/>
                  <a:gd name="T10" fmla="*/ 0 h 171"/>
                  <a:gd name="T11" fmla="*/ 752 w 752"/>
                  <a:gd name="T12" fmla="*/ 171 h 17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52" h="171">
                    <a:moveTo>
                      <a:pt x="752" y="171"/>
                    </a:moveTo>
                    <a:cubicBezTo>
                      <a:pt x="700" y="143"/>
                      <a:pt x="567" y="4"/>
                      <a:pt x="442" y="2"/>
                    </a:cubicBezTo>
                    <a:cubicBezTo>
                      <a:pt x="317" y="0"/>
                      <a:pt x="92" y="127"/>
                      <a:pt x="0" y="16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" name="Freeform 10"/>
              <p:cNvSpPr>
                <a:spLocks/>
              </p:cNvSpPr>
              <p:nvPr/>
            </p:nvSpPr>
            <p:spPr bwMode="auto">
              <a:xfrm>
                <a:off x="3724" y="3264"/>
                <a:ext cx="770" cy="208"/>
              </a:xfrm>
              <a:custGeom>
                <a:avLst/>
                <a:gdLst>
                  <a:gd name="T0" fmla="*/ 770 w 770"/>
                  <a:gd name="T1" fmla="*/ 166 h 208"/>
                  <a:gd name="T2" fmla="*/ 553 w 770"/>
                  <a:gd name="T3" fmla="*/ 3 h 208"/>
                  <a:gd name="T4" fmla="*/ 418 w 770"/>
                  <a:gd name="T5" fmla="*/ 145 h 208"/>
                  <a:gd name="T6" fmla="*/ 0 w 770"/>
                  <a:gd name="T7" fmla="*/ 208 h 20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70"/>
                  <a:gd name="T13" fmla="*/ 0 h 208"/>
                  <a:gd name="T14" fmla="*/ 770 w 770"/>
                  <a:gd name="T15" fmla="*/ 208 h 20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70" h="208">
                    <a:moveTo>
                      <a:pt x="770" y="166"/>
                    </a:moveTo>
                    <a:cubicBezTo>
                      <a:pt x="734" y="139"/>
                      <a:pt x="612" y="6"/>
                      <a:pt x="553" y="3"/>
                    </a:cubicBezTo>
                    <a:cubicBezTo>
                      <a:pt x="494" y="0"/>
                      <a:pt x="510" y="111"/>
                      <a:pt x="418" y="145"/>
                    </a:cubicBezTo>
                    <a:cubicBezTo>
                      <a:pt x="326" y="179"/>
                      <a:pt x="87" y="195"/>
                      <a:pt x="0" y="208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3488" y="3843"/>
                <a:ext cx="1006" cy="168"/>
              </a:xfrm>
              <a:custGeom>
                <a:avLst/>
                <a:gdLst>
                  <a:gd name="T0" fmla="*/ 1006 w 1006"/>
                  <a:gd name="T1" fmla="*/ 76 h 168"/>
                  <a:gd name="T2" fmla="*/ 702 w 1006"/>
                  <a:gd name="T3" fmla="*/ 157 h 168"/>
                  <a:gd name="T4" fmla="*/ 276 w 1006"/>
                  <a:gd name="T5" fmla="*/ 142 h 168"/>
                  <a:gd name="T6" fmla="*/ 0 w 1006"/>
                  <a:gd name="T7" fmla="*/ 0 h 1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06"/>
                  <a:gd name="T13" fmla="*/ 0 h 168"/>
                  <a:gd name="T14" fmla="*/ 1006 w 1006"/>
                  <a:gd name="T15" fmla="*/ 168 h 1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06" h="168">
                    <a:moveTo>
                      <a:pt x="1006" y="76"/>
                    </a:moveTo>
                    <a:cubicBezTo>
                      <a:pt x="956" y="89"/>
                      <a:pt x="824" y="146"/>
                      <a:pt x="702" y="157"/>
                    </a:cubicBezTo>
                    <a:cubicBezTo>
                      <a:pt x="580" y="168"/>
                      <a:pt x="393" y="168"/>
                      <a:pt x="276" y="142"/>
                    </a:cubicBezTo>
                    <a:cubicBezTo>
                      <a:pt x="159" y="116"/>
                      <a:pt x="57" y="30"/>
                      <a:pt x="0" y="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" name="Line 13"/>
              <p:cNvSpPr>
                <a:spLocks noChangeShapeType="1"/>
              </p:cNvSpPr>
              <p:nvPr/>
            </p:nvSpPr>
            <p:spPr bwMode="auto">
              <a:xfrm flipH="1">
                <a:off x="3742" y="3702"/>
                <a:ext cx="72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7890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Implementation of one bit adder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zh-TW" dirty="0" smtClean="0">
                <a:ea typeface="新細明體" charset="-120"/>
              </a:rPr>
              <a:t>The truth table of an one-bit adder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altLang="zh-TW" dirty="0" smtClean="0">
              <a:ea typeface="新細明體" charset="-12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zh-TW" dirty="0" smtClean="0">
                <a:ea typeface="新細明體" charset="-120"/>
              </a:rPr>
              <a:t>Compare it to the truth </a:t>
            </a:r>
            <a:br>
              <a:rPr lang="en-US" altLang="zh-TW" dirty="0" smtClean="0">
                <a:ea typeface="新細明體" charset="-120"/>
              </a:rPr>
            </a:br>
            <a:r>
              <a:rPr lang="en-US" altLang="zh-TW" dirty="0" smtClean="0">
                <a:ea typeface="新細明體" charset="-120"/>
              </a:rPr>
              <a:t>table of Boolean function </a:t>
            </a:r>
            <a:br>
              <a:rPr lang="en-US" altLang="zh-TW" dirty="0" smtClean="0">
                <a:ea typeface="新細明體" charset="-120"/>
              </a:rPr>
            </a:br>
            <a:r>
              <a:rPr lang="en-US" altLang="zh-TW" dirty="0" smtClean="0">
                <a:ea typeface="新細明體" charset="-120"/>
              </a:rPr>
              <a:t>AND, OR, XOR, NOT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S = A .XOR. B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C = A .AND. B</a:t>
            </a:r>
          </a:p>
          <a:p>
            <a:endParaRPr lang="zh-TW" altLang="en-US" sz="2400" dirty="0"/>
          </a:p>
        </p:txBody>
      </p:sp>
      <p:graphicFrame>
        <p:nvGraphicFramePr>
          <p:cNvPr id="4" name="Group 4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8131817"/>
              </p:ext>
            </p:extLst>
          </p:nvPr>
        </p:nvGraphicFramePr>
        <p:xfrm>
          <a:off x="6156177" y="2244370"/>
          <a:ext cx="2088331" cy="1981200"/>
        </p:xfrm>
        <a:graphic>
          <a:graphicData uri="http://schemas.openxmlformats.org/drawingml/2006/table">
            <a:tbl>
              <a:tblPr/>
              <a:tblGrid>
                <a:gridCol w="521763"/>
                <a:gridCol w="523042"/>
                <a:gridCol w="521763"/>
                <a:gridCol w="521763"/>
              </a:tblGrid>
              <a:tr h="345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5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5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5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5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5" name="Picture 5" descr="File:Half Adder.sv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4770" y="4509939"/>
            <a:ext cx="2954143" cy="1641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88396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4 bit parallel adder</a:t>
            </a:r>
            <a:endParaRPr lang="zh-TW" altLang="en-US" dirty="0"/>
          </a:p>
        </p:txBody>
      </p:sp>
      <p:grpSp>
        <p:nvGrpSpPr>
          <p:cNvPr id="54275" name="Group 7"/>
          <p:cNvGrpSpPr>
            <a:grpSpLocks/>
          </p:cNvGrpSpPr>
          <p:nvPr/>
        </p:nvGrpSpPr>
        <p:grpSpPr bwMode="auto">
          <a:xfrm>
            <a:off x="611188" y="1417638"/>
            <a:ext cx="8135937" cy="4537075"/>
            <a:chOff x="295" y="1026"/>
            <a:chExt cx="5125" cy="2858"/>
          </a:xfrm>
        </p:grpSpPr>
        <p:sp>
          <p:nvSpPr>
            <p:cNvPr id="54279" name="Rectangle 6"/>
            <p:cNvSpPr>
              <a:spLocks noChangeArrowheads="1"/>
            </p:cNvSpPr>
            <p:nvPr/>
          </p:nvSpPr>
          <p:spPr bwMode="auto">
            <a:xfrm>
              <a:off x="295" y="1026"/>
              <a:ext cx="5125" cy="28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en-US">
                <a:ea typeface="新細明體" panose="02020500000000000000" pitchFamily="18" charset="-120"/>
              </a:endParaRPr>
            </a:p>
          </p:txBody>
        </p:sp>
        <p:pic>
          <p:nvPicPr>
            <p:cNvPr id="54280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1162"/>
              <a:ext cx="1235" cy="1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281" name="Picture 2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" y="1570"/>
              <a:ext cx="4309" cy="2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4759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CPU</a:t>
            </a:r>
          </a:p>
        </p:txBody>
      </p:sp>
      <p:grpSp>
        <p:nvGrpSpPr>
          <p:cNvPr id="60419" name="Group 94"/>
          <p:cNvGrpSpPr>
            <a:grpSpLocks/>
          </p:cNvGrpSpPr>
          <p:nvPr/>
        </p:nvGrpSpPr>
        <p:grpSpPr bwMode="auto">
          <a:xfrm>
            <a:off x="611188" y="1628775"/>
            <a:ext cx="7891462" cy="4673600"/>
            <a:chOff x="385" y="1026"/>
            <a:chExt cx="4971" cy="2944"/>
          </a:xfrm>
        </p:grpSpPr>
        <p:sp>
          <p:nvSpPr>
            <p:cNvPr id="60426" name="AutoShape 50"/>
            <p:cNvSpPr>
              <a:spLocks noChangeArrowheads="1"/>
            </p:cNvSpPr>
            <p:nvPr/>
          </p:nvSpPr>
          <p:spPr bwMode="auto">
            <a:xfrm>
              <a:off x="3886" y="1081"/>
              <a:ext cx="1470" cy="2889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66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0427" name="AutoShape 51"/>
            <p:cNvSpPr>
              <a:spLocks noChangeArrowheads="1"/>
            </p:cNvSpPr>
            <p:nvPr/>
          </p:nvSpPr>
          <p:spPr bwMode="auto">
            <a:xfrm>
              <a:off x="1870" y="1062"/>
              <a:ext cx="1739" cy="2889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0428" name="AutoShape 52"/>
            <p:cNvSpPr>
              <a:spLocks noChangeArrowheads="1"/>
            </p:cNvSpPr>
            <p:nvPr/>
          </p:nvSpPr>
          <p:spPr bwMode="auto">
            <a:xfrm>
              <a:off x="385" y="1041"/>
              <a:ext cx="1367" cy="2889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0429" name="Freeform 53"/>
            <p:cNvSpPr>
              <a:spLocks/>
            </p:cNvSpPr>
            <p:nvPr/>
          </p:nvSpPr>
          <p:spPr bwMode="auto">
            <a:xfrm>
              <a:off x="2172" y="2410"/>
              <a:ext cx="1183" cy="398"/>
            </a:xfrm>
            <a:custGeom>
              <a:avLst/>
              <a:gdLst>
                <a:gd name="T0" fmla="*/ 0 w 937"/>
                <a:gd name="T1" fmla="*/ 0 h 289"/>
                <a:gd name="T2" fmla="*/ 50322 w 937"/>
                <a:gd name="T3" fmla="*/ 0 h 289"/>
                <a:gd name="T4" fmla="*/ 63034 w 937"/>
                <a:gd name="T5" fmla="*/ 79713 h 289"/>
                <a:gd name="T6" fmla="*/ 74915 w 937"/>
                <a:gd name="T7" fmla="*/ 0 h 289"/>
                <a:gd name="T8" fmla="*/ 125207 w 937"/>
                <a:gd name="T9" fmla="*/ 0 h 289"/>
                <a:gd name="T10" fmla="*/ 100477 w 937"/>
                <a:gd name="T11" fmla="*/ 239132 h 289"/>
                <a:gd name="T12" fmla="*/ 24612 w 937"/>
                <a:gd name="T13" fmla="*/ 239132 h 289"/>
                <a:gd name="T14" fmla="*/ 0 w 937"/>
                <a:gd name="T15" fmla="*/ 0 h 28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37"/>
                <a:gd name="T25" fmla="*/ 0 h 289"/>
                <a:gd name="T26" fmla="*/ 937 w 937"/>
                <a:gd name="T27" fmla="*/ 289 h 28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37" h="289">
                  <a:moveTo>
                    <a:pt x="0" y="0"/>
                  </a:moveTo>
                  <a:lnTo>
                    <a:pt x="376" y="0"/>
                  </a:lnTo>
                  <a:lnTo>
                    <a:pt x="472" y="96"/>
                  </a:lnTo>
                  <a:lnTo>
                    <a:pt x="560" y="0"/>
                  </a:lnTo>
                  <a:lnTo>
                    <a:pt x="936" y="0"/>
                  </a:lnTo>
                  <a:lnTo>
                    <a:pt x="752" y="288"/>
                  </a:lnTo>
                  <a:lnTo>
                    <a:pt x="184" y="288"/>
                  </a:lnTo>
                  <a:lnTo>
                    <a:pt x="0" y="0"/>
                  </a:lnTo>
                </a:path>
              </a:pathLst>
            </a:custGeom>
            <a:solidFill>
              <a:srgbClr val="FFFF99"/>
            </a:solidFill>
            <a:ln w="38100" cap="rnd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0430" name="Line 54"/>
            <p:cNvSpPr>
              <a:spLocks noChangeShapeType="1"/>
            </p:cNvSpPr>
            <p:nvPr/>
          </p:nvSpPr>
          <p:spPr bwMode="auto">
            <a:xfrm>
              <a:off x="3065" y="2082"/>
              <a:ext cx="0" cy="33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31" name="Line 55"/>
            <p:cNvSpPr>
              <a:spLocks noChangeShapeType="1"/>
            </p:cNvSpPr>
            <p:nvPr/>
          </p:nvSpPr>
          <p:spPr bwMode="auto">
            <a:xfrm>
              <a:off x="2351" y="2207"/>
              <a:ext cx="0" cy="21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32" name="Line 56"/>
            <p:cNvSpPr>
              <a:spLocks noChangeShapeType="1"/>
            </p:cNvSpPr>
            <p:nvPr/>
          </p:nvSpPr>
          <p:spPr bwMode="auto">
            <a:xfrm>
              <a:off x="2631" y="2811"/>
              <a:ext cx="0" cy="23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33" name="Line 57"/>
            <p:cNvSpPr>
              <a:spLocks noChangeShapeType="1"/>
            </p:cNvSpPr>
            <p:nvPr/>
          </p:nvSpPr>
          <p:spPr bwMode="auto">
            <a:xfrm>
              <a:off x="2444" y="2811"/>
              <a:ext cx="0" cy="5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34" name="Line 58"/>
            <p:cNvSpPr>
              <a:spLocks noChangeShapeType="1"/>
            </p:cNvSpPr>
            <p:nvPr/>
          </p:nvSpPr>
          <p:spPr bwMode="auto">
            <a:xfrm>
              <a:off x="2811" y="2811"/>
              <a:ext cx="0" cy="12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35" name="Line 59"/>
            <p:cNvSpPr>
              <a:spLocks noChangeShapeType="1"/>
            </p:cNvSpPr>
            <p:nvPr/>
          </p:nvSpPr>
          <p:spPr bwMode="auto">
            <a:xfrm>
              <a:off x="1712" y="2490"/>
              <a:ext cx="265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36" name="Line 60"/>
            <p:cNvSpPr>
              <a:spLocks noChangeShapeType="1"/>
            </p:cNvSpPr>
            <p:nvPr/>
          </p:nvSpPr>
          <p:spPr bwMode="auto">
            <a:xfrm>
              <a:off x="1712" y="2535"/>
              <a:ext cx="311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37" name="Line 61"/>
            <p:cNvSpPr>
              <a:spLocks noChangeShapeType="1"/>
            </p:cNvSpPr>
            <p:nvPr/>
          </p:nvSpPr>
          <p:spPr bwMode="auto">
            <a:xfrm>
              <a:off x="1712" y="2580"/>
              <a:ext cx="35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38" name="Rectangle 62"/>
            <p:cNvSpPr>
              <a:spLocks noChangeArrowheads="1"/>
            </p:cNvSpPr>
            <p:nvPr/>
          </p:nvSpPr>
          <p:spPr bwMode="auto">
            <a:xfrm>
              <a:off x="2062" y="2935"/>
              <a:ext cx="234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50" tIns="26988" rIns="19050" bIns="26988"/>
            <a:lstStyle>
              <a:lvl1pPr eaLnBrk="0" hangingPunct="0"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altLang="zh-TW" sz="2400">
                  <a:solidFill>
                    <a:srgbClr val="000000"/>
                  </a:solidFill>
                  <a:latin typeface="Tahoma" panose="020B0604030504040204" pitchFamily="34" charset="0"/>
                  <a:ea typeface="新細明體" panose="02020500000000000000" pitchFamily="18" charset="-120"/>
                </a:rPr>
                <a:t>Z</a:t>
              </a:r>
            </a:p>
          </p:txBody>
        </p:sp>
        <p:sp>
          <p:nvSpPr>
            <p:cNvPr id="60439" name="Rectangle 63"/>
            <p:cNvSpPr>
              <a:spLocks noChangeArrowheads="1"/>
            </p:cNvSpPr>
            <p:nvPr/>
          </p:nvSpPr>
          <p:spPr bwMode="auto">
            <a:xfrm>
              <a:off x="2055" y="2777"/>
              <a:ext cx="241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50" tIns="26988" rIns="19050" bIns="26988"/>
            <a:lstStyle>
              <a:lvl1pPr eaLnBrk="0" hangingPunct="0"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altLang="zh-TW" sz="2400">
                  <a:solidFill>
                    <a:srgbClr val="000000"/>
                  </a:solidFill>
                  <a:latin typeface="Tahoma" panose="020B0604030504040204" pitchFamily="34" charset="0"/>
                  <a:ea typeface="新細明體" panose="02020500000000000000" pitchFamily="18" charset="-120"/>
                </a:rPr>
                <a:t>N</a:t>
              </a:r>
            </a:p>
          </p:txBody>
        </p:sp>
        <p:sp>
          <p:nvSpPr>
            <p:cNvPr id="60440" name="Line 64"/>
            <p:cNvSpPr>
              <a:spLocks noChangeShapeType="1"/>
            </p:cNvSpPr>
            <p:nvPr/>
          </p:nvSpPr>
          <p:spPr bwMode="auto">
            <a:xfrm flipH="1">
              <a:off x="1661" y="2935"/>
              <a:ext cx="1153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41" name="Line 65"/>
            <p:cNvSpPr>
              <a:spLocks noChangeShapeType="1"/>
            </p:cNvSpPr>
            <p:nvPr/>
          </p:nvSpPr>
          <p:spPr bwMode="auto">
            <a:xfrm flipH="1">
              <a:off x="1673" y="2867"/>
              <a:ext cx="775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42" name="Rectangle 66"/>
            <p:cNvSpPr>
              <a:spLocks noChangeArrowheads="1"/>
            </p:cNvSpPr>
            <p:nvPr/>
          </p:nvSpPr>
          <p:spPr bwMode="auto">
            <a:xfrm>
              <a:off x="2144" y="1333"/>
              <a:ext cx="1138" cy="750"/>
            </a:xfrm>
            <a:prstGeom prst="rect">
              <a:avLst/>
            </a:prstGeom>
            <a:solidFill>
              <a:srgbClr val="FFFF99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TW" sz="2800" b="1">
                  <a:latin typeface="Century Gothic" panose="020B0502020202020204" pitchFamily="34" charset="0"/>
                  <a:ea typeface="標楷體" panose="03000509000000000000" pitchFamily="65" charset="-120"/>
                </a:rPr>
                <a:t>register</a:t>
              </a:r>
            </a:p>
          </p:txBody>
        </p:sp>
        <p:sp>
          <p:nvSpPr>
            <p:cNvPr id="60443" name="Line 67"/>
            <p:cNvSpPr>
              <a:spLocks noChangeShapeType="1"/>
            </p:cNvSpPr>
            <p:nvPr/>
          </p:nvSpPr>
          <p:spPr bwMode="auto">
            <a:xfrm flipV="1">
              <a:off x="2635" y="3038"/>
              <a:ext cx="932" cy="1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44" name="Line 68"/>
            <p:cNvSpPr>
              <a:spLocks noChangeShapeType="1"/>
            </p:cNvSpPr>
            <p:nvPr/>
          </p:nvSpPr>
          <p:spPr bwMode="auto">
            <a:xfrm flipV="1">
              <a:off x="3560" y="1623"/>
              <a:ext cx="0" cy="140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45" name="Line 69"/>
            <p:cNvSpPr>
              <a:spLocks noChangeShapeType="1"/>
            </p:cNvSpPr>
            <p:nvPr/>
          </p:nvSpPr>
          <p:spPr bwMode="auto">
            <a:xfrm flipH="1">
              <a:off x="3255" y="1649"/>
              <a:ext cx="319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46" name="Line 70"/>
            <p:cNvSpPr>
              <a:spLocks noChangeShapeType="1"/>
            </p:cNvSpPr>
            <p:nvPr/>
          </p:nvSpPr>
          <p:spPr bwMode="auto">
            <a:xfrm>
              <a:off x="2351" y="2102"/>
              <a:ext cx="0" cy="31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47" name="Line 71"/>
            <p:cNvSpPr>
              <a:spLocks noChangeShapeType="1"/>
            </p:cNvSpPr>
            <p:nvPr/>
          </p:nvSpPr>
          <p:spPr bwMode="auto">
            <a:xfrm>
              <a:off x="3717" y="2234"/>
              <a:ext cx="28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48" name="Rectangle 72"/>
            <p:cNvSpPr>
              <a:spLocks noChangeArrowheads="1"/>
            </p:cNvSpPr>
            <p:nvPr/>
          </p:nvSpPr>
          <p:spPr bwMode="auto">
            <a:xfrm>
              <a:off x="4038" y="1727"/>
              <a:ext cx="1191" cy="1129"/>
            </a:xfrm>
            <a:prstGeom prst="rect">
              <a:avLst/>
            </a:prstGeom>
            <a:solidFill>
              <a:srgbClr val="FFFF99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TW" sz="2800" b="1">
                  <a:latin typeface="Century Gothic" panose="020B0502020202020204" pitchFamily="34" charset="0"/>
                  <a:ea typeface="標楷體" panose="03000509000000000000" pitchFamily="65" charset="-120"/>
                </a:rPr>
                <a:t>Memory</a:t>
              </a:r>
            </a:p>
          </p:txBody>
        </p:sp>
        <p:sp>
          <p:nvSpPr>
            <p:cNvPr id="60449" name="Line 73"/>
            <p:cNvSpPr>
              <a:spLocks noChangeShapeType="1"/>
            </p:cNvSpPr>
            <p:nvPr/>
          </p:nvSpPr>
          <p:spPr bwMode="auto">
            <a:xfrm>
              <a:off x="3123" y="3664"/>
              <a:ext cx="0" cy="17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50" name="Rectangle 74"/>
            <p:cNvSpPr>
              <a:spLocks noChangeArrowheads="1"/>
            </p:cNvSpPr>
            <p:nvPr/>
          </p:nvSpPr>
          <p:spPr bwMode="auto">
            <a:xfrm>
              <a:off x="2738" y="3377"/>
              <a:ext cx="734" cy="300"/>
            </a:xfrm>
            <a:prstGeom prst="rect">
              <a:avLst/>
            </a:prstGeom>
            <a:solidFill>
              <a:srgbClr val="FFFF99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TW" sz="2800" b="1">
                  <a:latin typeface="Century Gothic" panose="020B0502020202020204" pitchFamily="34" charset="0"/>
                  <a:ea typeface="新細明體" panose="02020500000000000000" pitchFamily="18" charset="-120"/>
                </a:rPr>
                <a:t>PC</a:t>
              </a:r>
            </a:p>
          </p:txBody>
        </p:sp>
        <p:sp>
          <p:nvSpPr>
            <p:cNvPr id="60451" name="Rectangle 75"/>
            <p:cNvSpPr>
              <a:spLocks noChangeArrowheads="1"/>
            </p:cNvSpPr>
            <p:nvPr/>
          </p:nvSpPr>
          <p:spPr bwMode="auto">
            <a:xfrm>
              <a:off x="1919" y="3377"/>
              <a:ext cx="747" cy="300"/>
            </a:xfrm>
            <a:prstGeom prst="rect">
              <a:avLst/>
            </a:prstGeom>
            <a:solidFill>
              <a:srgbClr val="FFFF99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TW" sz="2800" b="1">
                  <a:latin typeface="Century Gothic" panose="020B0502020202020204" pitchFamily="34" charset="0"/>
                  <a:ea typeface="標楷體" panose="03000509000000000000" pitchFamily="65" charset="-120"/>
                </a:rPr>
                <a:t>IR</a:t>
              </a:r>
            </a:p>
          </p:txBody>
        </p:sp>
        <p:sp>
          <p:nvSpPr>
            <p:cNvPr id="60452" name="Line 76"/>
            <p:cNvSpPr>
              <a:spLocks noChangeShapeType="1"/>
            </p:cNvSpPr>
            <p:nvPr/>
          </p:nvSpPr>
          <p:spPr bwMode="auto">
            <a:xfrm>
              <a:off x="2351" y="3120"/>
              <a:ext cx="0" cy="21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53" name="Line 77"/>
            <p:cNvSpPr>
              <a:spLocks noChangeShapeType="1"/>
            </p:cNvSpPr>
            <p:nvPr/>
          </p:nvSpPr>
          <p:spPr bwMode="auto">
            <a:xfrm>
              <a:off x="3746" y="2248"/>
              <a:ext cx="0" cy="87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54" name="Line 78"/>
            <p:cNvSpPr>
              <a:spLocks noChangeShapeType="1"/>
            </p:cNvSpPr>
            <p:nvPr/>
          </p:nvSpPr>
          <p:spPr bwMode="auto">
            <a:xfrm flipH="1">
              <a:off x="2347" y="3116"/>
              <a:ext cx="1395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55" name="Line 79"/>
            <p:cNvSpPr>
              <a:spLocks noChangeShapeType="1"/>
            </p:cNvSpPr>
            <p:nvPr/>
          </p:nvSpPr>
          <p:spPr bwMode="auto">
            <a:xfrm flipV="1">
              <a:off x="4750" y="2859"/>
              <a:ext cx="0" cy="99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56" name="Line 80"/>
            <p:cNvSpPr>
              <a:spLocks noChangeShapeType="1"/>
            </p:cNvSpPr>
            <p:nvPr/>
          </p:nvSpPr>
          <p:spPr bwMode="auto">
            <a:xfrm flipH="1" flipV="1">
              <a:off x="3117" y="3842"/>
              <a:ext cx="1618" cy="1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57" name="Rectangle 81"/>
            <p:cNvSpPr>
              <a:spLocks noChangeArrowheads="1"/>
            </p:cNvSpPr>
            <p:nvPr/>
          </p:nvSpPr>
          <p:spPr bwMode="auto">
            <a:xfrm>
              <a:off x="685" y="2247"/>
              <a:ext cx="919" cy="938"/>
            </a:xfrm>
            <a:prstGeom prst="rect">
              <a:avLst/>
            </a:prstGeom>
            <a:solidFill>
              <a:srgbClr val="FFFF99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TW" sz="2400" b="1">
                  <a:latin typeface="Century Gothic" panose="020B0502020202020204" pitchFamily="34" charset="0"/>
                  <a:ea typeface="標楷體" panose="03000509000000000000" pitchFamily="65" charset="-120"/>
                </a:rPr>
                <a:t>Controller</a:t>
              </a:r>
              <a:endParaRPr lang="en-US" altLang="zh-TW" sz="2000">
                <a:latin typeface="Century Gothic" panose="020B0502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60458" name="Line 82"/>
            <p:cNvSpPr>
              <a:spLocks noChangeShapeType="1"/>
            </p:cNvSpPr>
            <p:nvPr/>
          </p:nvSpPr>
          <p:spPr bwMode="auto">
            <a:xfrm flipV="1">
              <a:off x="3550" y="2220"/>
              <a:ext cx="169" cy="1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59" name="Text Box 83"/>
            <p:cNvSpPr txBox="1">
              <a:spLocks noChangeArrowheads="1"/>
            </p:cNvSpPr>
            <p:nvPr/>
          </p:nvSpPr>
          <p:spPr bwMode="auto">
            <a:xfrm>
              <a:off x="2495" y="2497"/>
              <a:ext cx="52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zh-TW" sz="2800" b="1">
                  <a:latin typeface="Century Gothic" panose="020B0502020202020204" pitchFamily="34" charset="0"/>
                  <a:ea typeface="新細明體" panose="02020500000000000000" pitchFamily="18" charset="-120"/>
                </a:rPr>
                <a:t>ALU</a:t>
              </a:r>
            </a:p>
          </p:txBody>
        </p:sp>
        <p:sp>
          <p:nvSpPr>
            <p:cNvPr id="60460" name="Line 84"/>
            <p:cNvSpPr>
              <a:spLocks noChangeShapeType="1"/>
            </p:cNvSpPr>
            <p:nvPr/>
          </p:nvSpPr>
          <p:spPr bwMode="auto">
            <a:xfrm>
              <a:off x="983" y="3179"/>
              <a:ext cx="0" cy="21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61" name="Rectangle 85"/>
            <p:cNvSpPr>
              <a:spLocks noChangeArrowheads="1"/>
            </p:cNvSpPr>
            <p:nvPr/>
          </p:nvSpPr>
          <p:spPr bwMode="auto">
            <a:xfrm>
              <a:off x="688" y="3404"/>
              <a:ext cx="677" cy="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50" tIns="26988" rIns="19050" bIns="26988" anchor="ctr"/>
            <a:lstStyle>
              <a:lvl1pPr eaLnBrk="0" hangingPunct="0"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altLang="zh-TW" sz="2400" b="1">
                  <a:solidFill>
                    <a:srgbClr val="000000"/>
                  </a:solidFill>
                  <a:latin typeface="Century Gothic" panose="020B0502020202020204" pitchFamily="34" charset="0"/>
                  <a:ea typeface="標楷體" panose="03000509000000000000" pitchFamily="65" charset="-120"/>
                </a:rPr>
                <a:t>clock</a:t>
              </a:r>
            </a:p>
          </p:txBody>
        </p:sp>
        <p:sp>
          <p:nvSpPr>
            <p:cNvPr id="60462" name="Rectangle 86"/>
            <p:cNvSpPr>
              <a:spLocks noChangeArrowheads="1"/>
            </p:cNvSpPr>
            <p:nvPr/>
          </p:nvSpPr>
          <p:spPr bwMode="auto">
            <a:xfrm>
              <a:off x="1568" y="2233"/>
              <a:ext cx="677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50" tIns="26988" rIns="19050" bIns="26988" anchor="ctr"/>
            <a:lstStyle>
              <a:lvl1pPr eaLnBrk="0" hangingPunct="0"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altLang="zh-TW" b="1">
                  <a:solidFill>
                    <a:srgbClr val="000000"/>
                  </a:solidFill>
                  <a:latin typeface="Century Gothic" panose="020B0502020202020204" pitchFamily="34" charset="0"/>
                  <a:ea typeface="標楷體" panose="03000509000000000000" pitchFamily="65" charset="-120"/>
                </a:rPr>
                <a:t>Control </a:t>
              </a:r>
            </a:p>
            <a:p>
              <a:pPr algn="ctr">
                <a:lnSpc>
                  <a:spcPts val="1200"/>
                </a:lnSpc>
              </a:pPr>
              <a:r>
                <a:rPr lang="en-US" altLang="zh-TW" b="1">
                  <a:solidFill>
                    <a:srgbClr val="000000"/>
                  </a:solidFill>
                  <a:latin typeface="Century Gothic" panose="020B0502020202020204" pitchFamily="34" charset="0"/>
                  <a:ea typeface="標楷體" panose="03000509000000000000" pitchFamily="65" charset="-120"/>
                </a:rPr>
                <a:t>signal</a:t>
              </a:r>
            </a:p>
          </p:txBody>
        </p:sp>
        <p:sp>
          <p:nvSpPr>
            <p:cNvPr id="60463" name="Text Box 87"/>
            <p:cNvSpPr txBox="1">
              <a:spLocks noChangeArrowheads="1"/>
            </p:cNvSpPr>
            <p:nvPr/>
          </p:nvSpPr>
          <p:spPr bwMode="auto">
            <a:xfrm>
              <a:off x="579" y="1026"/>
              <a:ext cx="70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zh-TW" sz="2400">
                  <a:latin typeface="Times New Roman" panose="02020603050405020304" pitchFamily="18" charset="0"/>
                  <a:ea typeface="新細明體" panose="02020500000000000000" pitchFamily="18" charset="-120"/>
                </a:rPr>
                <a:t>Control</a:t>
              </a:r>
            </a:p>
          </p:txBody>
        </p:sp>
        <p:sp>
          <p:nvSpPr>
            <p:cNvPr id="60464" name="Text Box 88"/>
            <p:cNvSpPr txBox="1">
              <a:spLocks noChangeArrowheads="1"/>
            </p:cNvSpPr>
            <p:nvPr/>
          </p:nvSpPr>
          <p:spPr bwMode="auto">
            <a:xfrm>
              <a:off x="2043" y="1057"/>
              <a:ext cx="8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zh-TW" sz="2400">
                  <a:latin typeface="Times New Roman" panose="02020603050405020304" pitchFamily="18" charset="0"/>
                  <a:ea typeface="新細明體" panose="02020500000000000000" pitchFamily="18" charset="-120"/>
                </a:rPr>
                <a:t>Datapath</a:t>
              </a:r>
            </a:p>
          </p:txBody>
        </p:sp>
        <p:sp>
          <p:nvSpPr>
            <p:cNvPr id="60465" name="Text Box 89"/>
            <p:cNvSpPr txBox="1">
              <a:spLocks noChangeArrowheads="1"/>
            </p:cNvSpPr>
            <p:nvPr/>
          </p:nvSpPr>
          <p:spPr bwMode="auto">
            <a:xfrm>
              <a:off x="4047" y="1093"/>
              <a:ext cx="77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zh-TW" sz="2400">
                  <a:latin typeface="Times New Roman" panose="02020603050405020304" pitchFamily="18" charset="0"/>
                  <a:ea typeface="新細明體" panose="02020500000000000000" pitchFamily="18" charset="-120"/>
                </a:rPr>
                <a:t>Memory</a:t>
              </a:r>
            </a:p>
          </p:txBody>
        </p:sp>
        <p:sp>
          <p:nvSpPr>
            <p:cNvPr id="60466" name="Line 90"/>
            <p:cNvSpPr>
              <a:spLocks noChangeShapeType="1"/>
            </p:cNvSpPr>
            <p:nvPr/>
          </p:nvSpPr>
          <p:spPr bwMode="auto">
            <a:xfrm>
              <a:off x="2365" y="3686"/>
              <a:ext cx="0" cy="12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67" name="Line 91"/>
            <p:cNvSpPr>
              <a:spLocks noChangeShapeType="1"/>
            </p:cNvSpPr>
            <p:nvPr/>
          </p:nvSpPr>
          <p:spPr bwMode="auto">
            <a:xfrm flipH="1" flipV="1">
              <a:off x="1806" y="3809"/>
              <a:ext cx="563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68" name="Line 92"/>
            <p:cNvSpPr>
              <a:spLocks noChangeShapeType="1"/>
            </p:cNvSpPr>
            <p:nvPr/>
          </p:nvSpPr>
          <p:spPr bwMode="auto">
            <a:xfrm>
              <a:off x="1812" y="3093"/>
              <a:ext cx="6" cy="71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69" name="Line 93"/>
            <p:cNvSpPr>
              <a:spLocks noChangeShapeType="1"/>
            </p:cNvSpPr>
            <p:nvPr/>
          </p:nvSpPr>
          <p:spPr bwMode="auto">
            <a:xfrm flipH="1" flipV="1">
              <a:off x="1673" y="3088"/>
              <a:ext cx="155" cy="1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231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What can be a gate?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LEGO’s “mechanical gates”</a:t>
            </a:r>
          </a:p>
          <a:p>
            <a:pPr lvl="1"/>
            <a:r>
              <a:rPr lang="en-US" altLang="zh-TW" dirty="0" smtClean="0">
                <a:ea typeface="新細明體" charset="-120"/>
              </a:rPr>
              <a:t>The AND gate</a:t>
            </a:r>
          </a:p>
          <a:p>
            <a:endParaRPr lang="zh-TW" altLang="en-US" dirty="0"/>
          </a:p>
        </p:txBody>
      </p: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1469992" y="2978150"/>
            <a:ext cx="6286500" cy="3148013"/>
            <a:chOff x="612" y="1752"/>
            <a:chExt cx="4264" cy="2358"/>
          </a:xfrm>
        </p:grpSpPr>
        <p:pic>
          <p:nvPicPr>
            <p:cNvPr id="5" name="Picture 5" descr="and00"/>
            <p:cNvPicPr>
              <a:picLocks noChangeAspect="1" noChangeArrowheads="1"/>
            </p:cNvPicPr>
            <p:nvPr/>
          </p:nvPicPr>
          <p:blipFill>
            <a:blip r:embed="rId3" cstate="print"/>
            <a:srcRect l="7541" t="20166" r="7417" b="16833"/>
            <a:stretch>
              <a:fillRect/>
            </a:stretch>
          </p:blipFill>
          <p:spPr bwMode="auto">
            <a:xfrm>
              <a:off x="612" y="1752"/>
              <a:ext cx="2041" cy="1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7" descr="and01"/>
            <p:cNvPicPr>
              <a:picLocks noChangeAspect="1" noChangeArrowheads="1"/>
            </p:cNvPicPr>
            <p:nvPr/>
          </p:nvPicPr>
          <p:blipFill>
            <a:blip r:embed="rId4" cstate="print"/>
            <a:srcRect l="7542" t="20166" r="5499" b="16833"/>
            <a:stretch>
              <a:fillRect/>
            </a:stretch>
          </p:blipFill>
          <p:spPr bwMode="auto">
            <a:xfrm>
              <a:off x="2789" y="1752"/>
              <a:ext cx="2087" cy="1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9" descr="and10"/>
            <p:cNvPicPr>
              <a:picLocks noChangeAspect="1" noChangeArrowheads="1"/>
            </p:cNvPicPr>
            <p:nvPr/>
          </p:nvPicPr>
          <p:blipFill>
            <a:blip r:embed="rId5" cstate="print"/>
            <a:srcRect l="9418" t="20166" r="5499" b="16833"/>
            <a:stretch>
              <a:fillRect/>
            </a:stretch>
          </p:blipFill>
          <p:spPr bwMode="auto">
            <a:xfrm>
              <a:off x="612" y="2976"/>
              <a:ext cx="2042" cy="1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11" descr="and11"/>
            <p:cNvPicPr>
              <a:picLocks noChangeAspect="1" noChangeArrowheads="1"/>
            </p:cNvPicPr>
            <p:nvPr/>
          </p:nvPicPr>
          <p:blipFill>
            <a:blip r:embed="rId6" cstate="print"/>
            <a:srcRect l="9459" t="20166" r="3583" b="16890"/>
            <a:stretch>
              <a:fillRect/>
            </a:stretch>
          </p:blipFill>
          <p:spPr bwMode="auto">
            <a:xfrm>
              <a:off x="2789" y="2977"/>
              <a:ext cx="2087" cy="11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44969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Circuit gates</a:t>
            </a:r>
            <a:endParaRPr lang="zh-TW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539750" y="5734050"/>
            <a:ext cx="8135938" cy="60483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charset="-120"/>
                <a:cs typeface="+mn-cs"/>
              </a:rPr>
              <a:t>Can we flip the switches without hands?</a:t>
            </a:r>
          </a:p>
        </p:txBody>
      </p:sp>
      <p:grpSp>
        <p:nvGrpSpPr>
          <p:cNvPr id="5" name="Group 93"/>
          <p:cNvGrpSpPr>
            <a:grpSpLocks/>
          </p:cNvGrpSpPr>
          <p:nvPr/>
        </p:nvGrpSpPr>
        <p:grpSpPr bwMode="auto">
          <a:xfrm>
            <a:off x="250825" y="1484313"/>
            <a:ext cx="4465638" cy="1943100"/>
            <a:chOff x="158" y="935"/>
            <a:chExt cx="2813" cy="1224"/>
          </a:xfrm>
        </p:grpSpPr>
        <p:grpSp>
          <p:nvGrpSpPr>
            <p:cNvPr id="6" name="Group 39"/>
            <p:cNvGrpSpPr>
              <a:grpSpLocks/>
            </p:cNvGrpSpPr>
            <p:nvPr/>
          </p:nvGrpSpPr>
          <p:grpSpPr bwMode="auto">
            <a:xfrm>
              <a:off x="204" y="1000"/>
              <a:ext cx="2670" cy="684"/>
              <a:chOff x="295" y="1525"/>
              <a:chExt cx="2670" cy="684"/>
            </a:xfrm>
          </p:grpSpPr>
          <p:grpSp>
            <p:nvGrpSpPr>
              <p:cNvPr id="9" name="Group 19"/>
              <p:cNvGrpSpPr>
                <a:grpSpLocks/>
              </p:cNvGrpSpPr>
              <p:nvPr/>
            </p:nvGrpSpPr>
            <p:grpSpPr bwMode="auto">
              <a:xfrm>
                <a:off x="295" y="1525"/>
                <a:ext cx="2670" cy="684"/>
                <a:chOff x="1662" y="2565"/>
                <a:chExt cx="2670" cy="684"/>
              </a:xfrm>
            </p:grpSpPr>
            <p:pic>
              <p:nvPicPr>
                <p:cNvPr id="12" name="Picture 13" descr="MCj0345770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1662" y="2865"/>
                  <a:ext cx="1439" cy="31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3" name="Picture 14" descr="MCj0345770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2653" y="2889"/>
                  <a:ext cx="1439" cy="31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4" name="Litebulb"/>
                <p:cNvSpPr>
                  <a:spLocks noEditPoints="1" noChangeArrowheads="1"/>
                </p:cNvSpPr>
                <p:nvPr/>
              </p:nvSpPr>
              <p:spPr bwMode="auto">
                <a:xfrm>
                  <a:off x="3833" y="2565"/>
                  <a:ext cx="499" cy="68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3549 w 21600"/>
                    <a:gd name="T13" fmla="*/ 2179 h 21600"/>
                    <a:gd name="T14" fmla="*/ 18267 w 21600"/>
                    <a:gd name="T15" fmla="*/ 92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 extrusionOk="0">
                      <a:moveTo>
                        <a:pt x="10825" y="21723"/>
                      </a:moveTo>
                      <a:lnTo>
                        <a:pt x="11215" y="21723"/>
                      </a:lnTo>
                      <a:lnTo>
                        <a:pt x="11552" y="21688"/>
                      </a:lnTo>
                      <a:lnTo>
                        <a:pt x="11916" y="21617"/>
                      </a:lnTo>
                      <a:lnTo>
                        <a:pt x="12253" y="21547"/>
                      </a:lnTo>
                      <a:lnTo>
                        <a:pt x="12617" y="21441"/>
                      </a:lnTo>
                      <a:lnTo>
                        <a:pt x="12902" y="21317"/>
                      </a:lnTo>
                      <a:lnTo>
                        <a:pt x="13162" y="21176"/>
                      </a:lnTo>
                      <a:lnTo>
                        <a:pt x="13396" y="21000"/>
                      </a:lnTo>
                      <a:lnTo>
                        <a:pt x="13655" y="20841"/>
                      </a:lnTo>
                      <a:lnTo>
                        <a:pt x="13863" y="20629"/>
                      </a:lnTo>
                      <a:lnTo>
                        <a:pt x="14045" y="20435"/>
                      </a:lnTo>
                      <a:lnTo>
                        <a:pt x="14200" y="20223"/>
                      </a:lnTo>
                      <a:lnTo>
                        <a:pt x="14356" y="19994"/>
                      </a:lnTo>
                      <a:lnTo>
                        <a:pt x="14460" y="19747"/>
                      </a:lnTo>
                      <a:lnTo>
                        <a:pt x="14512" y="19482"/>
                      </a:lnTo>
                      <a:lnTo>
                        <a:pt x="14512" y="19235"/>
                      </a:lnTo>
                      <a:lnTo>
                        <a:pt x="14512" y="19147"/>
                      </a:lnTo>
                      <a:lnTo>
                        <a:pt x="14512" y="18900"/>
                      </a:lnTo>
                      <a:lnTo>
                        <a:pt x="14512" y="18529"/>
                      </a:lnTo>
                      <a:lnTo>
                        <a:pt x="14512" y="18052"/>
                      </a:lnTo>
                      <a:lnTo>
                        <a:pt x="14512" y="17505"/>
                      </a:lnTo>
                      <a:lnTo>
                        <a:pt x="14512" y="16976"/>
                      </a:lnTo>
                      <a:lnTo>
                        <a:pt x="14512" y="16464"/>
                      </a:lnTo>
                      <a:lnTo>
                        <a:pt x="14512" y="15952"/>
                      </a:lnTo>
                      <a:lnTo>
                        <a:pt x="14512" y="15758"/>
                      </a:lnTo>
                      <a:lnTo>
                        <a:pt x="14616" y="15547"/>
                      </a:lnTo>
                      <a:lnTo>
                        <a:pt x="14694" y="15352"/>
                      </a:lnTo>
                      <a:lnTo>
                        <a:pt x="14798" y="15141"/>
                      </a:lnTo>
                      <a:lnTo>
                        <a:pt x="15161" y="14735"/>
                      </a:lnTo>
                      <a:lnTo>
                        <a:pt x="15602" y="14329"/>
                      </a:lnTo>
                      <a:lnTo>
                        <a:pt x="16745" y="13552"/>
                      </a:lnTo>
                      <a:lnTo>
                        <a:pt x="18043" y="12670"/>
                      </a:lnTo>
                      <a:lnTo>
                        <a:pt x="18744" y="12194"/>
                      </a:lnTo>
                      <a:lnTo>
                        <a:pt x="19341" y="11647"/>
                      </a:lnTo>
                      <a:lnTo>
                        <a:pt x="19938" y="11099"/>
                      </a:lnTo>
                      <a:lnTo>
                        <a:pt x="20483" y="10464"/>
                      </a:lnTo>
                      <a:lnTo>
                        <a:pt x="20743" y="10164"/>
                      </a:lnTo>
                      <a:lnTo>
                        <a:pt x="20950" y="9794"/>
                      </a:lnTo>
                      <a:lnTo>
                        <a:pt x="21132" y="9441"/>
                      </a:lnTo>
                      <a:lnTo>
                        <a:pt x="21288" y="9035"/>
                      </a:lnTo>
                      <a:lnTo>
                        <a:pt x="21444" y="8664"/>
                      </a:lnTo>
                      <a:lnTo>
                        <a:pt x="21548" y="8223"/>
                      </a:lnTo>
                      <a:lnTo>
                        <a:pt x="21600" y="7782"/>
                      </a:lnTo>
                      <a:lnTo>
                        <a:pt x="21600" y="7341"/>
                      </a:lnTo>
                      <a:lnTo>
                        <a:pt x="21600" y="6935"/>
                      </a:lnTo>
                      <a:lnTo>
                        <a:pt x="21548" y="6564"/>
                      </a:lnTo>
                      <a:lnTo>
                        <a:pt x="21496" y="6229"/>
                      </a:lnTo>
                      <a:lnTo>
                        <a:pt x="21392" y="5858"/>
                      </a:lnTo>
                      <a:lnTo>
                        <a:pt x="21288" y="5523"/>
                      </a:lnTo>
                      <a:lnTo>
                        <a:pt x="21132" y="5135"/>
                      </a:lnTo>
                      <a:lnTo>
                        <a:pt x="20950" y="4800"/>
                      </a:lnTo>
                      <a:lnTo>
                        <a:pt x="20743" y="4464"/>
                      </a:lnTo>
                      <a:lnTo>
                        <a:pt x="20535" y="4164"/>
                      </a:lnTo>
                      <a:lnTo>
                        <a:pt x="20301" y="3847"/>
                      </a:lnTo>
                      <a:lnTo>
                        <a:pt x="20042" y="3547"/>
                      </a:lnTo>
                      <a:lnTo>
                        <a:pt x="19782" y="3247"/>
                      </a:lnTo>
                      <a:lnTo>
                        <a:pt x="19133" y="2664"/>
                      </a:lnTo>
                      <a:lnTo>
                        <a:pt x="18458" y="2152"/>
                      </a:lnTo>
                      <a:lnTo>
                        <a:pt x="17705" y="1694"/>
                      </a:lnTo>
                      <a:lnTo>
                        <a:pt x="16849" y="1252"/>
                      </a:lnTo>
                      <a:lnTo>
                        <a:pt x="16407" y="1076"/>
                      </a:lnTo>
                      <a:lnTo>
                        <a:pt x="15940" y="900"/>
                      </a:lnTo>
                      <a:lnTo>
                        <a:pt x="15499" y="741"/>
                      </a:lnTo>
                      <a:lnTo>
                        <a:pt x="15057" y="600"/>
                      </a:lnTo>
                      <a:lnTo>
                        <a:pt x="14564" y="458"/>
                      </a:lnTo>
                      <a:lnTo>
                        <a:pt x="14045" y="335"/>
                      </a:lnTo>
                      <a:lnTo>
                        <a:pt x="13500" y="229"/>
                      </a:lnTo>
                      <a:lnTo>
                        <a:pt x="13006" y="158"/>
                      </a:lnTo>
                      <a:lnTo>
                        <a:pt x="12461" y="88"/>
                      </a:lnTo>
                      <a:lnTo>
                        <a:pt x="11968" y="52"/>
                      </a:lnTo>
                      <a:lnTo>
                        <a:pt x="11423" y="17"/>
                      </a:lnTo>
                      <a:lnTo>
                        <a:pt x="10825" y="17"/>
                      </a:lnTo>
                      <a:lnTo>
                        <a:pt x="10254" y="17"/>
                      </a:lnTo>
                      <a:lnTo>
                        <a:pt x="9709" y="52"/>
                      </a:lnTo>
                      <a:lnTo>
                        <a:pt x="9216" y="88"/>
                      </a:lnTo>
                      <a:lnTo>
                        <a:pt x="8671" y="158"/>
                      </a:lnTo>
                      <a:lnTo>
                        <a:pt x="8177" y="229"/>
                      </a:lnTo>
                      <a:lnTo>
                        <a:pt x="7632" y="335"/>
                      </a:lnTo>
                      <a:lnTo>
                        <a:pt x="7113" y="458"/>
                      </a:lnTo>
                      <a:lnTo>
                        <a:pt x="6620" y="600"/>
                      </a:lnTo>
                      <a:lnTo>
                        <a:pt x="6178" y="741"/>
                      </a:lnTo>
                      <a:lnTo>
                        <a:pt x="5737" y="900"/>
                      </a:lnTo>
                      <a:lnTo>
                        <a:pt x="5270" y="1076"/>
                      </a:lnTo>
                      <a:lnTo>
                        <a:pt x="4828" y="1252"/>
                      </a:lnTo>
                      <a:lnTo>
                        <a:pt x="3972" y="1694"/>
                      </a:lnTo>
                      <a:lnTo>
                        <a:pt x="3219" y="2152"/>
                      </a:lnTo>
                      <a:lnTo>
                        <a:pt x="2544" y="2664"/>
                      </a:lnTo>
                      <a:lnTo>
                        <a:pt x="1895" y="3247"/>
                      </a:lnTo>
                      <a:lnTo>
                        <a:pt x="1635" y="3547"/>
                      </a:lnTo>
                      <a:lnTo>
                        <a:pt x="1375" y="3847"/>
                      </a:lnTo>
                      <a:lnTo>
                        <a:pt x="1142" y="4164"/>
                      </a:lnTo>
                      <a:lnTo>
                        <a:pt x="934" y="4464"/>
                      </a:lnTo>
                      <a:lnTo>
                        <a:pt x="726" y="4800"/>
                      </a:lnTo>
                      <a:lnTo>
                        <a:pt x="545" y="5135"/>
                      </a:lnTo>
                      <a:lnTo>
                        <a:pt x="389" y="5523"/>
                      </a:lnTo>
                      <a:lnTo>
                        <a:pt x="285" y="5858"/>
                      </a:lnTo>
                      <a:lnTo>
                        <a:pt x="181" y="6229"/>
                      </a:lnTo>
                      <a:lnTo>
                        <a:pt x="129" y="6564"/>
                      </a:lnTo>
                      <a:lnTo>
                        <a:pt x="77" y="6935"/>
                      </a:lnTo>
                      <a:lnTo>
                        <a:pt x="77" y="7341"/>
                      </a:lnTo>
                      <a:lnTo>
                        <a:pt x="77" y="7782"/>
                      </a:lnTo>
                      <a:lnTo>
                        <a:pt x="129" y="8223"/>
                      </a:lnTo>
                      <a:lnTo>
                        <a:pt x="233" y="8664"/>
                      </a:lnTo>
                      <a:lnTo>
                        <a:pt x="389" y="9035"/>
                      </a:lnTo>
                      <a:lnTo>
                        <a:pt x="545" y="9441"/>
                      </a:lnTo>
                      <a:lnTo>
                        <a:pt x="726" y="9794"/>
                      </a:lnTo>
                      <a:lnTo>
                        <a:pt x="934" y="10164"/>
                      </a:lnTo>
                      <a:lnTo>
                        <a:pt x="1194" y="10464"/>
                      </a:lnTo>
                      <a:lnTo>
                        <a:pt x="1739" y="11099"/>
                      </a:lnTo>
                      <a:lnTo>
                        <a:pt x="2336" y="11647"/>
                      </a:lnTo>
                      <a:lnTo>
                        <a:pt x="2933" y="12194"/>
                      </a:lnTo>
                      <a:lnTo>
                        <a:pt x="3634" y="12670"/>
                      </a:lnTo>
                      <a:lnTo>
                        <a:pt x="4932" y="13552"/>
                      </a:lnTo>
                      <a:lnTo>
                        <a:pt x="6075" y="14329"/>
                      </a:lnTo>
                      <a:lnTo>
                        <a:pt x="6516" y="14735"/>
                      </a:lnTo>
                      <a:lnTo>
                        <a:pt x="6879" y="15141"/>
                      </a:lnTo>
                      <a:lnTo>
                        <a:pt x="6983" y="15352"/>
                      </a:lnTo>
                      <a:lnTo>
                        <a:pt x="7061" y="15547"/>
                      </a:lnTo>
                      <a:lnTo>
                        <a:pt x="7165" y="15758"/>
                      </a:lnTo>
                      <a:lnTo>
                        <a:pt x="7165" y="15952"/>
                      </a:lnTo>
                      <a:lnTo>
                        <a:pt x="7165" y="16464"/>
                      </a:lnTo>
                      <a:lnTo>
                        <a:pt x="7165" y="16976"/>
                      </a:lnTo>
                      <a:lnTo>
                        <a:pt x="7165" y="17505"/>
                      </a:lnTo>
                      <a:lnTo>
                        <a:pt x="7165" y="18052"/>
                      </a:lnTo>
                      <a:lnTo>
                        <a:pt x="7165" y="18529"/>
                      </a:lnTo>
                      <a:lnTo>
                        <a:pt x="7165" y="18900"/>
                      </a:lnTo>
                      <a:lnTo>
                        <a:pt x="7165" y="19147"/>
                      </a:lnTo>
                      <a:lnTo>
                        <a:pt x="7165" y="19235"/>
                      </a:lnTo>
                      <a:lnTo>
                        <a:pt x="7165" y="19482"/>
                      </a:lnTo>
                      <a:lnTo>
                        <a:pt x="7217" y="19747"/>
                      </a:lnTo>
                      <a:lnTo>
                        <a:pt x="7321" y="19994"/>
                      </a:lnTo>
                      <a:lnTo>
                        <a:pt x="7476" y="20223"/>
                      </a:lnTo>
                      <a:lnTo>
                        <a:pt x="7632" y="20435"/>
                      </a:lnTo>
                      <a:lnTo>
                        <a:pt x="7814" y="20629"/>
                      </a:lnTo>
                      <a:lnTo>
                        <a:pt x="8022" y="20841"/>
                      </a:lnTo>
                      <a:lnTo>
                        <a:pt x="8281" y="21000"/>
                      </a:lnTo>
                      <a:lnTo>
                        <a:pt x="8515" y="21176"/>
                      </a:lnTo>
                      <a:lnTo>
                        <a:pt x="8775" y="21317"/>
                      </a:lnTo>
                      <a:lnTo>
                        <a:pt x="9060" y="21441"/>
                      </a:lnTo>
                      <a:lnTo>
                        <a:pt x="9424" y="21547"/>
                      </a:lnTo>
                      <a:lnTo>
                        <a:pt x="9761" y="21617"/>
                      </a:lnTo>
                      <a:lnTo>
                        <a:pt x="10125" y="21688"/>
                      </a:lnTo>
                      <a:lnTo>
                        <a:pt x="10462" y="21723"/>
                      </a:lnTo>
                      <a:lnTo>
                        <a:pt x="10825" y="21723"/>
                      </a:lnTo>
                      <a:close/>
                    </a:path>
                    <a:path w="21600" h="21600" extrusionOk="0">
                      <a:moveTo>
                        <a:pt x="9242" y="14417"/>
                      </a:moveTo>
                      <a:lnTo>
                        <a:pt x="8541" y="12035"/>
                      </a:lnTo>
                      <a:lnTo>
                        <a:pt x="7295" y="10129"/>
                      </a:lnTo>
                      <a:lnTo>
                        <a:pt x="6905" y="9652"/>
                      </a:lnTo>
                      <a:lnTo>
                        <a:pt x="8541" y="10182"/>
                      </a:lnTo>
                      <a:lnTo>
                        <a:pt x="9787" y="9547"/>
                      </a:lnTo>
                      <a:lnTo>
                        <a:pt x="11189" y="10129"/>
                      </a:lnTo>
                      <a:lnTo>
                        <a:pt x="12279" y="9547"/>
                      </a:lnTo>
                      <a:lnTo>
                        <a:pt x="13370" y="10076"/>
                      </a:lnTo>
                      <a:lnTo>
                        <a:pt x="14850" y="9652"/>
                      </a:lnTo>
                      <a:lnTo>
                        <a:pt x="12902" y="12247"/>
                      </a:lnTo>
                      <a:lnTo>
                        <a:pt x="12357" y="14417"/>
                      </a:lnTo>
                      <a:moveTo>
                        <a:pt x="7191" y="15952"/>
                      </a:moveTo>
                      <a:lnTo>
                        <a:pt x="14512" y="15952"/>
                      </a:lnTo>
                      <a:lnTo>
                        <a:pt x="14512" y="17064"/>
                      </a:lnTo>
                      <a:lnTo>
                        <a:pt x="7191" y="17047"/>
                      </a:lnTo>
                      <a:lnTo>
                        <a:pt x="7191" y="18123"/>
                      </a:lnTo>
                      <a:lnTo>
                        <a:pt x="14512" y="18158"/>
                      </a:lnTo>
                      <a:lnTo>
                        <a:pt x="14538" y="19182"/>
                      </a:lnTo>
                      <a:lnTo>
                        <a:pt x="7217" y="19182"/>
                      </a:lnTo>
                    </a:path>
                  </a:pathLst>
                </a:custGeom>
                <a:solidFill>
                  <a:srgbClr val="FFFFCC"/>
                </a:solidFill>
                <a:ln w="571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  <p:sp>
            <p:nvSpPr>
              <p:cNvPr id="10" name="Text Box 33"/>
              <p:cNvSpPr txBox="1">
                <a:spLocks noChangeArrowheads="1"/>
              </p:cNvSpPr>
              <p:nvPr/>
            </p:nvSpPr>
            <p:spPr bwMode="auto">
              <a:xfrm>
                <a:off x="1066" y="1683"/>
                <a:ext cx="272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TW" sz="2000" b="0">
                    <a:ea typeface="新細明體" charset="-120"/>
                  </a:rPr>
                  <a:t>A</a:t>
                </a:r>
              </a:p>
            </p:txBody>
          </p:sp>
          <p:sp>
            <p:nvSpPr>
              <p:cNvPr id="11" name="Text Box 34"/>
              <p:cNvSpPr txBox="1">
                <a:spLocks noChangeArrowheads="1"/>
              </p:cNvSpPr>
              <p:nvPr/>
            </p:nvSpPr>
            <p:spPr bwMode="auto">
              <a:xfrm>
                <a:off x="2064" y="1661"/>
                <a:ext cx="272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TW" sz="2000" b="0">
                    <a:ea typeface="新細明體" charset="-120"/>
                  </a:rPr>
                  <a:t>B</a:t>
                </a:r>
              </a:p>
            </p:txBody>
          </p:sp>
        </p:grpSp>
        <p:sp>
          <p:nvSpPr>
            <p:cNvPr id="7" name="Text Box 73"/>
            <p:cNvSpPr txBox="1">
              <a:spLocks noChangeArrowheads="1"/>
            </p:cNvSpPr>
            <p:nvPr/>
          </p:nvSpPr>
          <p:spPr bwMode="auto">
            <a:xfrm>
              <a:off x="1111" y="1842"/>
              <a:ext cx="104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TW" sz="2400" b="0">
                  <a:ea typeface="新細明體" charset="-120"/>
                </a:rPr>
                <a:t>AND gate</a:t>
              </a:r>
            </a:p>
          </p:txBody>
        </p:sp>
        <p:sp>
          <p:nvSpPr>
            <p:cNvPr id="8" name="Rectangle 77"/>
            <p:cNvSpPr>
              <a:spLocks noChangeArrowheads="1"/>
            </p:cNvSpPr>
            <p:nvPr/>
          </p:nvSpPr>
          <p:spPr bwMode="auto">
            <a:xfrm>
              <a:off x="158" y="935"/>
              <a:ext cx="2813" cy="1224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zh-TW" altLang="en-US" b="0">
                <a:latin typeface="Courier" pitchFamily="49" charset="0"/>
                <a:ea typeface="新細明體" charset="-120"/>
              </a:endParaRPr>
            </a:p>
          </p:txBody>
        </p:sp>
      </p:grpSp>
      <p:grpSp>
        <p:nvGrpSpPr>
          <p:cNvPr id="15" name="Group 87"/>
          <p:cNvGrpSpPr>
            <a:grpSpLocks/>
          </p:cNvGrpSpPr>
          <p:nvPr/>
        </p:nvGrpSpPr>
        <p:grpSpPr bwMode="auto">
          <a:xfrm>
            <a:off x="4859338" y="1484313"/>
            <a:ext cx="3960812" cy="1968500"/>
            <a:chOff x="3107" y="845"/>
            <a:chExt cx="2495" cy="1240"/>
          </a:xfrm>
        </p:grpSpPr>
        <p:grpSp>
          <p:nvGrpSpPr>
            <p:cNvPr id="16" name="Group 52"/>
            <p:cNvGrpSpPr>
              <a:grpSpLocks/>
            </p:cNvGrpSpPr>
            <p:nvPr/>
          </p:nvGrpSpPr>
          <p:grpSpPr bwMode="auto">
            <a:xfrm>
              <a:off x="3288" y="845"/>
              <a:ext cx="2268" cy="976"/>
              <a:chOff x="249" y="2636"/>
              <a:chExt cx="2268" cy="976"/>
            </a:xfrm>
          </p:grpSpPr>
          <p:pic>
            <p:nvPicPr>
              <p:cNvPr id="19" name="Picture 6" descr="MCj03457700000[1]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49" y="2775"/>
                <a:ext cx="1439" cy="3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" name="Picture 7" descr="MCj03457700000[1]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49" y="3298"/>
                <a:ext cx="1439" cy="3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" name="Line 8"/>
              <p:cNvSpPr>
                <a:spLocks noChangeShapeType="1"/>
              </p:cNvSpPr>
              <p:nvPr/>
            </p:nvSpPr>
            <p:spPr bwMode="auto">
              <a:xfrm>
                <a:off x="1655" y="3068"/>
                <a:ext cx="0" cy="49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Line 9"/>
              <p:cNvSpPr>
                <a:spLocks noChangeShapeType="1"/>
              </p:cNvSpPr>
              <p:nvPr/>
            </p:nvSpPr>
            <p:spPr bwMode="auto">
              <a:xfrm flipV="1">
                <a:off x="1655" y="3320"/>
                <a:ext cx="63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" name="Litebulb"/>
              <p:cNvSpPr>
                <a:spLocks noEditPoints="1" noChangeArrowheads="1"/>
              </p:cNvSpPr>
              <p:nvPr/>
            </p:nvSpPr>
            <p:spPr bwMode="auto">
              <a:xfrm>
                <a:off x="2018" y="2796"/>
                <a:ext cx="499" cy="68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3549 w 21600"/>
                  <a:gd name="T13" fmla="*/ 2179 h 21600"/>
                  <a:gd name="T14" fmla="*/ 18267 w 21600"/>
                  <a:gd name="T15" fmla="*/ 928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 extrusionOk="0">
                    <a:moveTo>
                      <a:pt x="10825" y="21723"/>
                    </a:moveTo>
                    <a:lnTo>
                      <a:pt x="11215" y="21723"/>
                    </a:lnTo>
                    <a:lnTo>
                      <a:pt x="11552" y="21688"/>
                    </a:lnTo>
                    <a:lnTo>
                      <a:pt x="11916" y="21617"/>
                    </a:lnTo>
                    <a:lnTo>
                      <a:pt x="12253" y="21547"/>
                    </a:lnTo>
                    <a:lnTo>
                      <a:pt x="12617" y="21441"/>
                    </a:lnTo>
                    <a:lnTo>
                      <a:pt x="12902" y="21317"/>
                    </a:lnTo>
                    <a:lnTo>
                      <a:pt x="13162" y="21176"/>
                    </a:lnTo>
                    <a:lnTo>
                      <a:pt x="13396" y="21000"/>
                    </a:lnTo>
                    <a:lnTo>
                      <a:pt x="13655" y="20841"/>
                    </a:lnTo>
                    <a:lnTo>
                      <a:pt x="13863" y="20629"/>
                    </a:lnTo>
                    <a:lnTo>
                      <a:pt x="14045" y="20435"/>
                    </a:lnTo>
                    <a:lnTo>
                      <a:pt x="14200" y="20223"/>
                    </a:lnTo>
                    <a:lnTo>
                      <a:pt x="14356" y="19994"/>
                    </a:lnTo>
                    <a:lnTo>
                      <a:pt x="14460" y="19747"/>
                    </a:lnTo>
                    <a:lnTo>
                      <a:pt x="14512" y="19482"/>
                    </a:lnTo>
                    <a:lnTo>
                      <a:pt x="14512" y="19235"/>
                    </a:lnTo>
                    <a:lnTo>
                      <a:pt x="14512" y="19147"/>
                    </a:lnTo>
                    <a:lnTo>
                      <a:pt x="14512" y="18900"/>
                    </a:lnTo>
                    <a:lnTo>
                      <a:pt x="14512" y="18529"/>
                    </a:lnTo>
                    <a:lnTo>
                      <a:pt x="14512" y="18052"/>
                    </a:lnTo>
                    <a:lnTo>
                      <a:pt x="14512" y="17505"/>
                    </a:lnTo>
                    <a:lnTo>
                      <a:pt x="14512" y="16976"/>
                    </a:lnTo>
                    <a:lnTo>
                      <a:pt x="14512" y="16464"/>
                    </a:lnTo>
                    <a:lnTo>
                      <a:pt x="14512" y="15952"/>
                    </a:lnTo>
                    <a:lnTo>
                      <a:pt x="14512" y="15758"/>
                    </a:lnTo>
                    <a:lnTo>
                      <a:pt x="14616" y="15547"/>
                    </a:lnTo>
                    <a:lnTo>
                      <a:pt x="14694" y="15352"/>
                    </a:lnTo>
                    <a:lnTo>
                      <a:pt x="14798" y="15141"/>
                    </a:lnTo>
                    <a:lnTo>
                      <a:pt x="15161" y="14735"/>
                    </a:lnTo>
                    <a:lnTo>
                      <a:pt x="15602" y="14329"/>
                    </a:lnTo>
                    <a:lnTo>
                      <a:pt x="16745" y="13552"/>
                    </a:lnTo>
                    <a:lnTo>
                      <a:pt x="18043" y="12670"/>
                    </a:lnTo>
                    <a:lnTo>
                      <a:pt x="18744" y="12194"/>
                    </a:lnTo>
                    <a:lnTo>
                      <a:pt x="19341" y="11647"/>
                    </a:lnTo>
                    <a:lnTo>
                      <a:pt x="19938" y="11099"/>
                    </a:lnTo>
                    <a:lnTo>
                      <a:pt x="20483" y="10464"/>
                    </a:lnTo>
                    <a:lnTo>
                      <a:pt x="20743" y="10164"/>
                    </a:lnTo>
                    <a:lnTo>
                      <a:pt x="20950" y="9794"/>
                    </a:lnTo>
                    <a:lnTo>
                      <a:pt x="21132" y="9441"/>
                    </a:lnTo>
                    <a:lnTo>
                      <a:pt x="21288" y="9035"/>
                    </a:lnTo>
                    <a:lnTo>
                      <a:pt x="21444" y="8664"/>
                    </a:lnTo>
                    <a:lnTo>
                      <a:pt x="21548" y="8223"/>
                    </a:lnTo>
                    <a:lnTo>
                      <a:pt x="21600" y="7782"/>
                    </a:lnTo>
                    <a:lnTo>
                      <a:pt x="21600" y="7341"/>
                    </a:lnTo>
                    <a:lnTo>
                      <a:pt x="21600" y="6935"/>
                    </a:lnTo>
                    <a:lnTo>
                      <a:pt x="21548" y="6564"/>
                    </a:lnTo>
                    <a:lnTo>
                      <a:pt x="21496" y="6229"/>
                    </a:lnTo>
                    <a:lnTo>
                      <a:pt x="21392" y="5858"/>
                    </a:lnTo>
                    <a:lnTo>
                      <a:pt x="21288" y="5523"/>
                    </a:lnTo>
                    <a:lnTo>
                      <a:pt x="21132" y="5135"/>
                    </a:lnTo>
                    <a:lnTo>
                      <a:pt x="20950" y="4800"/>
                    </a:lnTo>
                    <a:lnTo>
                      <a:pt x="20743" y="4464"/>
                    </a:lnTo>
                    <a:lnTo>
                      <a:pt x="20535" y="4164"/>
                    </a:lnTo>
                    <a:lnTo>
                      <a:pt x="20301" y="3847"/>
                    </a:lnTo>
                    <a:lnTo>
                      <a:pt x="20042" y="3547"/>
                    </a:lnTo>
                    <a:lnTo>
                      <a:pt x="19782" y="3247"/>
                    </a:lnTo>
                    <a:lnTo>
                      <a:pt x="19133" y="2664"/>
                    </a:lnTo>
                    <a:lnTo>
                      <a:pt x="18458" y="2152"/>
                    </a:lnTo>
                    <a:lnTo>
                      <a:pt x="17705" y="1694"/>
                    </a:lnTo>
                    <a:lnTo>
                      <a:pt x="16849" y="1252"/>
                    </a:lnTo>
                    <a:lnTo>
                      <a:pt x="16407" y="1076"/>
                    </a:lnTo>
                    <a:lnTo>
                      <a:pt x="15940" y="900"/>
                    </a:lnTo>
                    <a:lnTo>
                      <a:pt x="15499" y="741"/>
                    </a:lnTo>
                    <a:lnTo>
                      <a:pt x="15057" y="600"/>
                    </a:lnTo>
                    <a:lnTo>
                      <a:pt x="14564" y="458"/>
                    </a:lnTo>
                    <a:lnTo>
                      <a:pt x="14045" y="335"/>
                    </a:lnTo>
                    <a:lnTo>
                      <a:pt x="13500" y="229"/>
                    </a:lnTo>
                    <a:lnTo>
                      <a:pt x="13006" y="158"/>
                    </a:lnTo>
                    <a:lnTo>
                      <a:pt x="12461" y="88"/>
                    </a:lnTo>
                    <a:lnTo>
                      <a:pt x="11968" y="52"/>
                    </a:lnTo>
                    <a:lnTo>
                      <a:pt x="11423" y="17"/>
                    </a:lnTo>
                    <a:lnTo>
                      <a:pt x="10825" y="17"/>
                    </a:lnTo>
                    <a:lnTo>
                      <a:pt x="10254" y="17"/>
                    </a:lnTo>
                    <a:lnTo>
                      <a:pt x="9709" y="52"/>
                    </a:lnTo>
                    <a:lnTo>
                      <a:pt x="9216" y="88"/>
                    </a:lnTo>
                    <a:lnTo>
                      <a:pt x="8671" y="158"/>
                    </a:lnTo>
                    <a:lnTo>
                      <a:pt x="8177" y="229"/>
                    </a:lnTo>
                    <a:lnTo>
                      <a:pt x="7632" y="335"/>
                    </a:lnTo>
                    <a:lnTo>
                      <a:pt x="7113" y="458"/>
                    </a:lnTo>
                    <a:lnTo>
                      <a:pt x="6620" y="600"/>
                    </a:lnTo>
                    <a:lnTo>
                      <a:pt x="6178" y="741"/>
                    </a:lnTo>
                    <a:lnTo>
                      <a:pt x="5737" y="900"/>
                    </a:lnTo>
                    <a:lnTo>
                      <a:pt x="5270" y="1076"/>
                    </a:lnTo>
                    <a:lnTo>
                      <a:pt x="4828" y="1252"/>
                    </a:lnTo>
                    <a:lnTo>
                      <a:pt x="3972" y="1694"/>
                    </a:lnTo>
                    <a:lnTo>
                      <a:pt x="3219" y="2152"/>
                    </a:lnTo>
                    <a:lnTo>
                      <a:pt x="2544" y="2664"/>
                    </a:lnTo>
                    <a:lnTo>
                      <a:pt x="1895" y="3247"/>
                    </a:lnTo>
                    <a:lnTo>
                      <a:pt x="1635" y="3547"/>
                    </a:lnTo>
                    <a:lnTo>
                      <a:pt x="1375" y="3847"/>
                    </a:lnTo>
                    <a:lnTo>
                      <a:pt x="1142" y="4164"/>
                    </a:lnTo>
                    <a:lnTo>
                      <a:pt x="934" y="4464"/>
                    </a:lnTo>
                    <a:lnTo>
                      <a:pt x="726" y="4800"/>
                    </a:lnTo>
                    <a:lnTo>
                      <a:pt x="545" y="5135"/>
                    </a:lnTo>
                    <a:lnTo>
                      <a:pt x="389" y="5523"/>
                    </a:lnTo>
                    <a:lnTo>
                      <a:pt x="285" y="5858"/>
                    </a:lnTo>
                    <a:lnTo>
                      <a:pt x="181" y="6229"/>
                    </a:lnTo>
                    <a:lnTo>
                      <a:pt x="129" y="6564"/>
                    </a:lnTo>
                    <a:lnTo>
                      <a:pt x="77" y="6935"/>
                    </a:lnTo>
                    <a:lnTo>
                      <a:pt x="77" y="7341"/>
                    </a:lnTo>
                    <a:lnTo>
                      <a:pt x="77" y="7782"/>
                    </a:lnTo>
                    <a:lnTo>
                      <a:pt x="129" y="8223"/>
                    </a:lnTo>
                    <a:lnTo>
                      <a:pt x="233" y="8664"/>
                    </a:lnTo>
                    <a:lnTo>
                      <a:pt x="389" y="9035"/>
                    </a:lnTo>
                    <a:lnTo>
                      <a:pt x="545" y="9441"/>
                    </a:lnTo>
                    <a:lnTo>
                      <a:pt x="726" y="9794"/>
                    </a:lnTo>
                    <a:lnTo>
                      <a:pt x="934" y="10164"/>
                    </a:lnTo>
                    <a:lnTo>
                      <a:pt x="1194" y="10464"/>
                    </a:lnTo>
                    <a:lnTo>
                      <a:pt x="1739" y="11099"/>
                    </a:lnTo>
                    <a:lnTo>
                      <a:pt x="2336" y="11647"/>
                    </a:lnTo>
                    <a:lnTo>
                      <a:pt x="2933" y="12194"/>
                    </a:lnTo>
                    <a:lnTo>
                      <a:pt x="3634" y="12670"/>
                    </a:lnTo>
                    <a:lnTo>
                      <a:pt x="4932" y="13552"/>
                    </a:lnTo>
                    <a:lnTo>
                      <a:pt x="6075" y="14329"/>
                    </a:lnTo>
                    <a:lnTo>
                      <a:pt x="6516" y="14735"/>
                    </a:lnTo>
                    <a:lnTo>
                      <a:pt x="6879" y="15141"/>
                    </a:lnTo>
                    <a:lnTo>
                      <a:pt x="6983" y="15352"/>
                    </a:lnTo>
                    <a:lnTo>
                      <a:pt x="7061" y="15547"/>
                    </a:lnTo>
                    <a:lnTo>
                      <a:pt x="7165" y="15758"/>
                    </a:lnTo>
                    <a:lnTo>
                      <a:pt x="7165" y="15952"/>
                    </a:lnTo>
                    <a:lnTo>
                      <a:pt x="7165" y="16464"/>
                    </a:lnTo>
                    <a:lnTo>
                      <a:pt x="7165" y="16976"/>
                    </a:lnTo>
                    <a:lnTo>
                      <a:pt x="7165" y="17505"/>
                    </a:lnTo>
                    <a:lnTo>
                      <a:pt x="7165" y="18052"/>
                    </a:lnTo>
                    <a:lnTo>
                      <a:pt x="7165" y="18529"/>
                    </a:lnTo>
                    <a:lnTo>
                      <a:pt x="7165" y="18900"/>
                    </a:lnTo>
                    <a:lnTo>
                      <a:pt x="7165" y="19147"/>
                    </a:lnTo>
                    <a:lnTo>
                      <a:pt x="7165" y="19235"/>
                    </a:lnTo>
                    <a:lnTo>
                      <a:pt x="7165" y="19482"/>
                    </a:lnTo>
                    <a:lnTo>
                      <a:pt x="7217" y="19747"/>
                    </a:lnTo>
                    <a:lnTo>
                      <a:pt x="7321" y="19994"/>
                    </a:lnTo>
                    <a:lnTo>
                      <a:pt x="7476" y="20223"/>
                    </a:lnTo>
                    <a:lnTo>
                      <a:pt x="7632" y="20435"/>
                    </a:lnTo>
                    <a:lnTo>
                      <a:pt x="7814" y="20629"/>
                    </a:lnTo>
                    <a:lnTo>
                      <a:pt x="8022" y="20841"/>
                    </a:lnTo>
                    <a:lnTo>
                      <a:pt x="8281" y="21000"/>
                    </a:lnTo>
                    <a:lnTo>
                      <a:pt x="8515" y="21176"/>
                    </a:lnTo>
                    <a:lnTo>
                      <a:pt x="8775" y="21317"/>
                    </a:lnTo>
                    <a:lnTo>
                      <a:pt x="9060" y="21441"/>
                    </a:lnTo>
                    <a:lnTo>
                      <a:pt x="9424" y="21547"/>
                    </a:lnTo>
                    <a:lnTo>
                      <a:pt x="9761" y="21617"/>
                    </a:lnTo>
                    <a:lnTo>
                      <a:pt x="10125" y="21688"/>
                    </a:lnTo>
                    <a:lnTo>
                      <a:pt x="10462" y="21723"/>
                    </a:lnTo>
                    <a:lnTo>
                      <a:pt x="10825" y="21723"/>
                    </a:lnTo>
                    <a:close/>
                  </a:path>
                  <a:path w="21600" h="21600" extrusionOk="0">
                    <a:moveTo>
                      <a:pt x="9242" y="14417"/>
                    </a:moveTo>
                    <a:lnTo>
                      <a:pt x="8541" y="12035"/>
                    </a:lnTo>
                    <a:lnTo>
                      <a:pt x="7295" y="10129"/>
                    </a:lnTo>
                    <a:lnTo>
                      <a:pt x="6905" y="9652"/>
                    </a:lnTo>
                    <a:lnTo>
                      <a:pt x="8541" y="10182"/>
                    </a:lnTo>
                    <a:lnTo>
                      <a:pt x="9787" y="9547"/>
                    </a:lnTo>
                    <a:lnTo>
                      <a:pt x="11189" y="10129"/>
                    </a:lnTo>
                    <a:lnTo>
                      <a:pt x="12279" y="9547"/>
                    </a:lnTo>
                    <a:lnTo>
                      <a:pt x="13370" y="10076"/>
                    </a:lnTo>
                    <a:lnTo>
                      <a:pt x="14850" y="9652"/>
                    </a:lnTo>
                    <a:lnTo>
                      <a:pt x="12902" y="12247"/>
                    </a:lnTo>
                    <a:lnTo>
                      <a:pt x="12357" y="14417"/>
                    </a:lnTo>
                    <a:moveTo>
                      <a:pt x="7191" y="15952"/>
                    </a:moveTo>
                    <a:lnTo>
                      <a:pt x="14512" y="15952"/>
                    </a:lnTo>
                    <a:lnTo>
                      <a:pt x="14512" y="17064"/>
                    </a:lnTo>
                    <a:lnTo>
                      <a:pt x="7191" y="17047"/>
                    </a:lnTo>
                    <a:lnTo>
                      <a:pt x="7191" y="18123"/>
                    </a:lnTo>
                    <a:lnTo>
                      <a:pt x="14512" y="18158"/>
                    </a:lnTo>
                    <a:lnTo>
                      <a:pt x="14538" y="19182"/>
                    </a:lnTo>
                    <a:lnTo>
                      <a:pt x="7217" y="19182"/>
                    </a:lnTo>
                  </a:path>
                </a:pathLst>
              </a:custGeom>
              <a:solidFill>
                <a:srgbClr val="FFFFCC"/>
              </a:solidFill>
              <a:ln w="571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" name="Text Box 35"/>
              <p:cNvSpPr txBox="1">
                <a:spLocks noChangeArrowheads="1"/>
              </p:cNvSpPr>
              <p:nvPr/>
            </p:nvSpPr>
            <p:spPr bwMode="auto">
              <a:xfrm>
                <a:off x="1020" y="2636"/>
                <a:ext cx="272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TW" sz="2000" b="0">
                    <a:ea typeface="新細明體" charset="-120"/>
                  </a:rPr>
                  <a:t>A</a:t>
                </a:r>
              </a:p>
            </p:txBody>
          </p:sp>
          <p:sp>
            <p:nvSpPr>
              <p:cNvPr id="25" name="Text Box 36"/>
              <p:cNvSpPr txBox="1">
                <a:spLocks noChangeArrowheads="1"/>
              </p:cNvSpPr>
              <p:nvPr/>
            </p:nvSpPr>
            <p:spPr bwMode="auto">
              <a:xfrm>
                <a:off x="1020" y="3158"/>
                <a:ext cx="272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TW" sz="2000" b="0">
                    <a:ea typeface="新細明體" charset="-120"/>
                  </a:rPr>
                  <a:t>B</a:t>
                </a:r>
              </a:p>
            </p:txBody>
          </p:sp>
        </p:grpSp>
        <p:sp>
          <p:nvSpPr>
            <p:cNvPr id="17" name="Text Box 74"/>
            <p:cNvSpPr txBox="1">
              <a:spLocks noChangeArrowheads="1"/>
            </p:cNvSpPr>
            <p:nvPr/>
          </p:nvSpPr>
          <p:spPr bwMode="auto">
            <a:xfrm>
              <a:off x="3878" y="1797"/>
              <a:ext cx="104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TW" sz="2400" b="0">
                  <a:ea typeface="新細明體" charset="-120"/>
                </a:rPr>
                <a:t>OR gate</a:t>
              </a:r>
            </a:p>
          </p:txBody>
        </p:sp>
        <p:sp>
          <p:nvSpPr>
            <p:cNvPr id="18" name="Rectangle 79"/>
            <p:cNvSpPr>
              <a:spLocks noChangeArrowheads="1"/>
            </p:cNvSpPr>
            <p:nvPr/>
          </p:nvSpPr>
          <p:spPr bwMode="auto">
            <a:xfrm>
              <a:off x="3107" y="845"/>
              <a:ext cx="2495" cy="1224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zh-TW" altLang="en-US" b="0">
                <a:latin typeface="Courier" pitchFamily="49" charset="0"/>
                <a:ea typeface="新細明體" charset="-120"/>
              </a:endParaRPr>
            </a:p>
          </p:txBody>
        </p:sp>
      </p:grpSp>
      <p:grpSp>
        <p:nvGrpSpPr>
          <p:cNvPr id="26" name="Group 98"/>
          <p:cNvGrpSpPr>
            <a:grpSpLocks/>
          </p:cNvGrpSpPr>
          <p:nvPr/>
        </p:nvGrpSpPr>
        <p:grpSpPr bwMode="auto">
          <a:xfrm>
            <a:off x="250825" y="3573463"/>
            <a:ext cx="3313113" cy="1968500"/>
            <a:chOff x="158" y="2251"/>
            <a:chExt cx="2087" cy="1240"/>
          </a:xfrm>
        </p:grpSpPr>
        <p:grpSp>
          <p:nvGrpSpPr>
            <p:cNvPr id="27" name="Group 60"/>
            <p:cNvGrpSpPr>
              <a:grpSpLocks/>
            </p:cNvGrpSpPr>
            <p:nvPr/>
          </p:nvGrpSpPr>
          <p:grpSpPr bwMode="auto">
            <a:xfrm>
              <a:off x="203" y="2432"/>
              <a:ext cx="1951" cy="684"/>
              <a:chOff x="3378" y="1616"/>
              <a:chExt cx="1951" cy="684"/>
            </a:xfrm>
          </p:grpSpPr>
          <p:sp>
            <p:nvSpPr>
              <p:cNvPr id="30" name="Litebulb"/>
              <p:cNvSpPr>
                <a:spLocks noEditPoints="1" noChangeArrowheads="1"/>
              </p:cNvSpPr>
              <p:nvPr/>
            </p:nvSpPr>
            <p:spPr bwMode="auto">
              <a:xfrm>
                <a:off x="4830" y="1616"/>
                <a:ext cx="499" cy="68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3549 w 21600"/>
                  <a:gd name="T13" fmla="*/ 2179 h 21600"/>
                  <a:gd name="T14" fmla="*/ 18267 w 21600"/>
                  <a:gd name="T15" fmla="*/ 928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 extrusionOk="0">
                    <a:moveTo>
                      <a:pt x="10825" y="21723"/>
                    </a:moveTo>
                    <a:lnTo>
                      <a:pt x="11215" y="21723"/>
                    </a:lnTo>
                    <a:lnTo>
                      <a:pt x="11552" y="21688"/>
                    </a:lnTo>
                    <a:lnTo>
                      <a:pt x="11916" y="21617"/>
                    </a:lnTo>
                    <a:lnTo>
                      <a:pt x="12253" y="21547"/>
                    </a:lnTo>
                    <a:lnTo>
                      <a:pt x="12617" y="21441"/>
                    </a:lnTo>
                    <a:lnTo>
                      <a:pt x="12902" y="21317"/>
                    </a:lnTo>
                    <a:lnTo>
                      <a:pt x="13162" y="21176"/>
                    </a:lnTo>
                    <a:lnTo>
                      <a:pt x="13396" y="21000"/>
                    </a:lnTo>
                    <a:lnTo>
                      <a:pt x="13655" y="20841"/>
                    </a:lnTo>
                    <a:lnTo>
                      <a:pt x="13863" y="20629"/>
                    </a:lnTo>
                    <a:lnTo>
                      <a:pt x="14045" y="20435"/>
                    </a:lnTo>
                    <a:lnTo>
                      <a:pt x="14200" y="20223"/>
                    </a:lnTo>
                    <a:lnTo>
                      <a:pt x="14356" y="19994"/>
                    </a:lnTo>
                    <a:lnTo>
                      <a:pt x="14460" y="19747"/>
                    </a:lnTo>
                    <a:lnTo>
                      <a:pt x="14512" y="19482"/>
                    </a:lnTo>
                    <a:lnTo>
                      <a:pt x="14512" y="19235"/>
                    </a:lnTo>
                    <a:lnTo>
                      <a:pt x="14512" y="19147"/>
                    </a:lnTo>
                    <a:lnTo>
                      <a:pt x="14512" y="18900"/>
                    </a:lnTo>
                    <a:lnTo>
                      <a:pt x="14512" y="18529"/>
                    </a:lnTo>
                    <a:lnTo>
                      <a:pt x="14512" y="18052"/>
                    </a:lnTo>
                    <a:lnTo>
                      <a:pt x="14512" y="17505"/>
                    </a:lnTo>
                    <a:lnTo>
                      <a:pt x="14512" y="16976"/>
                    </a:lnTo>
                    <a:lnTo>
                      <a:pt x="14512" y="16464"/>
                    </a:lnTo>
                    <a:lnTo>
                      <a:pt x="14512" y="15952"/>
                    </a:lnTo>
                    <a:lnTo>
                      <a:pt x="14512" y="15758"/>
                    </a:lnTo>
                    <a:lnTo>
                      <a:pt x="14616" y="15547"/>
                    </a:lnTo>
                    <a:lnTo>
                      <a:pt x="14694" y="15352"/>
                    </a:lnTo>
                    <a:lnTo>
                      <a:pt x="14798" y="15141"/>
                    </a:lnTo>
                    <a:lnTo>
                      <a:pt x="15161" y="14735"/>
                    </a:lnTo>
                    <a:lnTo>
                      <a:pt x="15602" y="14329"/>
                    </a:lnTo>
                    <a:lnTo>
                      <a:pt x="16745" y="13552"/>
                    </a:lnTo>
                    <a:lnTo>
                      <a:pt x="18043" y="12670"/>
                    </a:lnTo>
                    <a:lnTo>
                      <a:pt x="18744" y="12194"/>
                    </a:lnTo>
                    <a:lnTo>
                      <a:pt x="19341" y="11647"/>
                    </a:lnTo>
                    <a:lnTo>
                      <a:pt x="19938" y="11099"/>
                    </a:lnTo>
                    <a:lnTo>
                      <a:pt x="20483" y="10464"/>
                    </a:lnTo>
                    <a:lnTo>
                      <a:pt x="20743" y="10164"/>
                    </a:lnTo>
                    <a:lnTo>
                      <a:pt x="20950" y="9794"/>
                    </a:lnTo>
                    <a:lnTo>
                      <a:pt x="21132" y="9441"/>
                    </a:lnTo>
                    <a:lnTo>
                      <a:pt x="21288" y="9035"/>
                    </a:lnTo>
                    <a:lnTo>
                      <a:pt x="21444" y="8664"/>
                    </a:lnTo>
                    <a:lnTo>
                      <a:pt x="21548" y="8223"/>
                    </a:lnTo>
                    <a:lnTo>
                      <a:pt x="21600" y="7782"/>
                    </a:lnTo>
                    <a:lnTo>
                      <a:pt x="21600" y="7341"/>
                    </a:lnTo>
                    <a:lnTo>
                      <a:pt x="21600" y="6935"/>
                    </a:lnTo>
                    <a:lnTo>
                      <a:pt x="21548" y="6564"/>
                    </a:lnTo>
                    <a:lnTo>
                      <a:pt x="21496" y="6229"/>
                    </a:lnTo>
                    <a:lnTo>
                      <a:pt x="21392" y="5858"/>
                    </a:lnTo>
                    <a:lnTo>
                      <a:pt x="21288" y="5523"/>
                    </a:lnTo>
                    <a:lnTo>
                      <a:pt x="21132" y="5135"/>
                    </a:lnTo>
                    <a:lnTo>
                      <a:pt x="20950" y="4800"/>
                    </a:lnTo>
                    <a:lnTo>
                      <a:pt x="20743" y="4464"/>
                    </a:lnTo>
                    <a:lnTo>
                      <a:pt x="20535" y="4164"/>
                    </a:lnTo>
                    <a:lnTo>
                      <a:pt x="20301" y="3847"/>
                    </a:lnTo>
                    <a:lnTo>
                      <a:pt x="20042" y="3547"/>
                    </a:lnTo>
                    <a:lnTo>
                      <a:pt x="19782" y="3247"/>
                    </a:lnTo>
                    <a:lnTo>
                      <a:pt x="19133" y="2664"/>
                    </a:lnTo>
                    <a:lnTo>
                      <a:pt x="18458" y="2152"/>
                    </a:lnTo>
                    <a:lnTo>
                      <a:pt x="17705" y="1694"/>
                    </a:lnTo>
                    <a:lnTo>
                      <a:pt x="16849" y="1252"/>
                    </a:lnTo>
                    <a:lnTo>
                      <a:pt x="16407" y="1076"/>
                    </a:lnTo>
                    <a:lnTo>
                      <a:pt x="15940" y="900"/>
                    </a:lnTo>
                    <a:lnTo>
                      <a:pt x="15499" y="741"/>
                    </a:lnTo>
                    <a:lnTo>
                      <a:pt x="15057" y="600"/>
                    </a:lnTo>
                    <a:lnTo>
                      <a:pt x="14564" y="458"/>
                    </a:lnTo>
                    <a:lnTo>
                      <a:pt x="14045" y="335"/>
                    </a:lnTo>
                    <a:lnTo>
                      <a:pt x="13500" y="229"/>
                    </a:lnTo>
                    <a:lnTo>
                      <a:pt x="13006" y="158"/>
                    </a:lnTo>
                    <a:lnTo>
                      <a:pt x="12461" y="88"/>
                    </a:lnTo>
                    <a:lnTo>
                      <a:pt x="11968" y="52"/>
                    </a:lnTo>
                    <a:lnTo>
                      <a:pt x="11423" y="17"/>
                    </a:lnTo>
                    <a:lnTo>
                      <a:pt x="10825" y="17"/>
                    </a:lnTo>
                    <a:lnTo>
                      <a:pt x="10254" y="17"/>
                    </a:lnTo>
                    <a:lnTo>
                      <a:pt x="9709" y="52"/>
                    </a:lnTo>
                    <a:lnTo>
                      <a:pt x="9216" y="88"/>
                    </a:lnTo>
                    <a:lnTo>
                      <a:pt x="8671" y="158"/>
                    </a:lnTo>
                    <a:lnTo>
                      <a:pt x="8177" y="229"/>
                    </a:lnTo>
                    <a:lnTo>
                      <a:pt x="7632" y="335"/>
                    </a:lnTo>
                    <a:lnTo>
                      <a:pt x="7113" y="458"/>
                    </a:lnTo>
                    <a:lnTo>
                      <a:pt x="6620" y="600"/>
                    </a:lnTo>
                    <a:lnTo>
                      <a:pt x="6178" y="741"/>
                    </a:lnTo>
                    <a:lnTo>
                      <a:pt x="5737" y="900"/>
                    </a:lnTo>
                    <a:lnTo>
                      <a:pt x="5270" y="1076"/>
                    </a:lnTo>
                    <a:lnTo>
                      <a:pt x="4828" y="1252"/>
                    </a:lnTo>
                    <a:lnTo>
                      <a:pt x="3972" y="1694"/>
                    </a:lnTo>
                    <a:lnTo>
                      <a:pt x="3219" y="2152"/>
                    </a:lnTo>
                    <a:lnTo>
                      <a:pt x="2544" y="2664"/>
                    </a:lnTo>
                    <a:lnTo>
                      <a:pt x="1895" y="3247"/>
                    </a:lnTo>
                    <a:lnTo>
                      <a:pt x="1635" y="3547"/>
                    </a:lnTo>
                    <a:lnTo>
                      <a:pt x="1375" y="3847"/>
                    </a:lnTo>
                    <a:lnTo>
                      <a:pt x="1142" y="4164"/>
                    </a:lnTo>
                    <a:lnTo>
                      <a:pt x="934" y="4464"/>
                    </a:lnTo>
                    <a:lnTo>
                      <a:pt x="726" y="4800"/>
                    </a:lnTo>
                    <a:lnTo>
                      <a:pt x="545" y="5135"/>
                    </a:lnTo>
                    <a:lnTo>
                      <a:pt x="389" y="5523"/>
                    </a:lnTo>
                    <a:lnTo>
                      <a:pt x="285" y="5858"/>
                    </a:lnTo>
                    <a:lnTo>
                      <a:pt x="181" y="6229"/>
                    </a:lnTo>
                    <a:lnTo>
                      <a:pt x="129" y="6564"/>
                    </a:lnTo>
                    <a:lnTo>
                      <a:pt x="77" y="6935"/>
                    </a:lnTo>
                    <a:lnTo>
                      <a:pt x="77" y="7341"/>
                    </a:lnTo>
                    <a:lnTo>
                      <a:pt x="77" y="7782"/>
                    </a:lnTo>
                    <a:lnTo>
                      <a:pt x="129" y="8223"/>
                    </a:lnTo>
                    <a:lnTo>
                      <a:pt x="233" y="8664"/>
                    </a:lnTo>
                    <a:lnTo>
                      <a:pt x="389" y="9035"/>
                    </a:lnTo>
                    <a:lnTo>
                      <a:pt x="545" y="9441"/>
                    </a:lnTo>
                    <a:lnTo>
                      <a:pt x="726" y="9794"/>
                    </a:lnTo>
                    <a:lnTo>
                      <a:pt x="934" y="10164"/>
                    </a:lnTo>
                    <a:lnTo>
                      <a:pt x="1194" y="10464"/>
                    </a:lnTo>
                    <a:lnTo>
                      <a:pt x="1739" y="11099"/>
                    </a:lnTo>
                    <a:lnTo>
                      <a:pt x="2336" y="11647"/>
                    </a:lnTo>
                    <a:lnTo>
                      <a:pt x="2933" y="12194"/>
                    </a:lnTo>
                    <a:lnTo>
                      <a:pt x="3634" y="12670"/>
                    </a:lnTo>
                    <a:lnTo>
                      <a:pt x="4932" y="13552"/>
                    </a:lnTo>
                    <a:lnTo>
                      <a:pt x="6075" y="14329"/>
                    </a:lnTo>
                    <a:lnTo>
                      <a:pt x="6516" y="14735"/>
                    </a:lnTo>
                    <a:lnTo>
                      <a:pt x="6879" y="15141"/>
                    </a:lnTo>
                    <a:lnTo>
                      <a:pt x="6983" y="15352"/>
                    </a:lnTo>
                    <a:lnTo>
                      <a:pt x="7061" y="15547"/>
                    </a:lnTo>
                    <a:lnTo>
                      <a:pt x="7165" y="15758"/>
                    </a:lnTo>
                    <a:lnTo>
                      <a:pt x="7165" y="15952"/>
                    </a:lnTo>
                    <a:lnTo>
                      <a:pt x="7165" y="16464"/>
                    </a:lnTo>
                    <a:lnTo>
                      <a:pt x="7165" y="16976"/>
                    </a:lnTo>
                    <a:lnTo>
                      <a:pt x="7165" y="17505"/>
                    </a:lnTo>
                    <a:lnTo>
                      <a:pt x="7165" y="18052"/>
                    </a:lnTo>
                    <a:lnTo>
                      <a:pt x="7165" y="18529"/>
                    </a:lnTo>
                    <a:lnTo>
                      <a:pt x="7165" y="18900"/>
                    </a:lnTo>
                    <a:lnTo>
                      <a:pt x="7165" y="19147"/>
                    </a:lnTo>
                    <a:lnTo>
                      <a:pt x="7165" y="19235"/>
                    </a:lnTo>
                    <a:lnTo>
                      <a:pt x="7165" y="19482"/>
                    </a:lnTo>
                    <a:lnTo>
                      <a:pt x="7217" y="19747"/>
                    </a:lnTo>
                    <a:lnTo>
                      <a:pt x="7321" y="19994"/>
                    </a:lnTo>
                    <a:lnTo>
                      <a:pt x="7476" y="20223"/>
                    </a:lnTo>
                    <a:lnTo>
                      <a:pt x="7632" y="20435"/>
                    </a:lnTo>
                    <a:lnTo>
                      <a:pt x="7814" y="20629"/>
                    </a:lnTo>
                    <a:lnTo>
                      <a:pt x="8022" y="20841"/>
                    </a:lnTo>
                    <a:lnTo>
                      <a:pt x="8281" y="21000"/>
                    </a:lnTo>
                    <a:lnTo>
                      <a:pt x="8515" y="21176"/>
                    </a:lnTo>
                    <a:lnTo>
                      <a:pt x="8775" y="21317"/>
                    </a:lnTo>
                    <a:lnTo>
                      <a:pt x="9060" y="21441"/>
                    </a:lnTo>
                    <a:lnTo>
                      <a:pt x="9424" y="21547"/>
                    </a:lnTo>
                    <a:lnTo>
                      <a:pt x="9761" y="21617"/>
                    </a:lnTo>
                    <a:lnTo>
                      <a:pt x="10125" y="21688"/>
                    </a:lnTo>
                    <a:lnTo>
                      <a:pt x="10462" y="21723"/>
                    </a:lnTo>
                    <a:lnTo>
                      <a:pt x="10825" y="21723"/>
                    </a:lnTo>
                    <a:close/>
                  </a:path>
                  <a:path w="21600" h="21600" extrusionOk="0">
                    <a:moveTo>
                      <a:pt x="9242" y="14417"/>
                    </a:moveTo>
                    <a:lnTo>
                      <a:pt x="8541" y="12035"/>
                    </a:lnTo>
                    <a:lnTo>
                      <a:pt x="7295" y="10129"/>
                    </a:lnTo>
                    <a:lnTo>
                      <a:pt x="6905" y="9652"/>
                    </a:lnTo>
                    <a:lnTo>
                      <a:pt x="8541" y="10182"/>
                    </a:lnTo>
                    <a:lnTo>
                      <a:pt x="9787" y="9547"/>
                    </a:lnTo>
                    <a:lnTo>
                      <a:pt x="11189" y="10129"/>
                    </a:lnTo>
                    <a:lnTo>
                      <a:pt x="12279" y="9547"/>
                    </a:lnTo>
                    <a:lnTo>
                      <a:pt x="13370" y="10076"/>
                    </a:lnTo>
                    <a:lnTo>
                      <a:pt x="14850" y="9652"/>
                    </a:lnTo>
                    <a:lnTo>
                      <a:pt x="12902" y="12247"/>
                    </a:lnTo>
                    <a:lnTo>
                      <a:pt x="12357" y="14417"/>
                    </a:lnTo>
                    <a:moveTo>
                      <a:pt x="7191" y="15952"/>
                    </a:moveTo>
                    <a:lnTo>
                      <a:pt x="14512" y="15952"/>
                    </a:lnTo>
                    <a:lnTo>
                      <a:pt x="14512" y="17064"/>
                    </a:lnTo>
                    <a:lnTo>
                      <a:pt x="7191" y="17047"/>
                    </a:lnTo>
                    <a:lnTo>
                      <a:pt x="7191" y="18123"/>
                    </a:lnTo>
                    <a:lnTo>
                      <a:pt x="14512" y="18158"/>
                    </a:lnTo>
                    <a:lnTo>
                      <a:pt x="14538" y="19182"/>
                    </a:lnTo>
                    <a:lnTo>
                      <a:pt x="7217" y="19182"/>
                    </a:lnTo>
                  </a:path>
                </a:pathLst>
              </a:custGeom>
              <a:solidFill>
                <a:srgbClr val="FFFFCC"/>
              </a:solidFill>
              <a:ln w="571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Text Box 37"/>
              <p:cNvSpPr txBox="1">
                <a:spLocks noChangeArrowheads="1"/>
              </p:cNvSpPr>
              <p:nvPr/>
            </p:nvSpPr>
            <p:spPr bwMode="auto">
              <a:xfrm>
                <a:off x="4014" y="1797"/>
                <a:ext cx="272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TW" sz="2000" b="0">
                    <a:ea typeface="新細明體" charset="-120"/>
                  </a:rPr>
                  <a:t>A</a:t>
                </a:r>
              </a:p>
            </p:txBody>
          </p:sp>
          <p:grpSp>
            <p:nvGrpSpPr>
              <p:cNvPr id="32" name="Group 42"/>
              <p:cNvGrpSpPr>
                <a:grpSpLocks/>
              </p:cNvGrpSpPr>
              <p:nvPr/>
            </p:nvGrpSpPr>
            <p:grpSpPr bwMode="auto">
              <a:xfrm>
                <a:off x="3378" y="1846"/>
                <a:ext cx="1407" cy="363"/>
                <a:chOff x="3378" y="1846"/>
                <a:chExt cx="1407" cy="363"/>
              </a:xfrm>
            </p:grpSpPr>
            <p:sp>
              <p:nvSpPr>
                <p:cNvPr id="34" name="Line 15"/>
                <p:cNvSpPr>
                  <a:spLocks noChangeShapeType="1"/>
                </p:cNvSpPr>
                <p:nvPr/>
              </p:nvSpPr>
              <p:spPr bwMode="auto">
                <a:xfrm>
                  <a:off x="4558" y="1891"/>
                  <a:ext cx="0" cy="31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35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4558" y="2205"/>
                  <a:ext cx="227" cy="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36" name="Rectangle 27"/>
                <p:cNvSpPr>
                  <a:spLocks noChangeArrowheads="1"/>
                </p:cNvSpPr>
                <p:nvPr/>
              </p:nvSpPr>
              <p:spPr bwMode="auto">
                <a:xfrm>
                  <a:off x="3378" y="2139"/>
                  <a:ext cx="488" cy="2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eaLnBrk="1" hangingPunct="1"/>
                  <a:endParaRPr lang="zh-TW" altLang="en-US" b="0">
                    <a:latin typeface="Courier" pitchFamily="49" charset="0"/>
                    <a:ea typeface="新細明體" charset="-120"/>
                  </a:endParaRPr>
                </a:p>
              </p:txBody>
            </p:sp>
            <p:sp>
              <p:nvSpPr>
                <p:cNvPr id="37" name="Freeform 28"/>
                <p:cNvSpPr>
                  <a:spLocks noEditPoints="1"/>
                </p:cNvSpPr>
                <p:nvPr/>
              </p:nvSpPr>
              <p:spPr bwMode="auto">
                <a:xfrm>
                  <a:off x="3856" y="2107"/>
                  <a:ext cx="79" cy="78"/>
                </a:xfrm>
                <a:custGeom>
                  <a:avLst/>
                  <a:gdLst>
                    <a:gd name="T0" fmla="*/ 1 w 158"/>
                    <a:gd name="T1" fmla="*/ 0 h 158"/>
                    <a:gd name="T2" fmla="*/ 1 w 158"/>
                    <a:gd name="T3" fmla="*/ 0 h 158"/>
                    <a:gd name="T4" fmla="*/ 1 w 158"/>
                    <a:gd name="T5" fmla="*/ 0 h 158"/>
                    <a:gd name="T6" fmla="*/ 1 w 158"/>
                    <a:gd name="T7" fmla="*/ 0 h 158"/>
                    <a:gd name="T8" fmla="*/ 1 w 158"/>
                    <a:gd name="T9" fmla="*/ 0 h 158"/>
                    <a:gd name="T10" fmla="*/ 1 w 158"/>
                    <a:gd name="T11" fmla="*/ 0 h 158"/>
                    <a:gd name="T12" fmla="*/ 1 w 158"/>
                    <a:gd name="T13" fmla="*/ 0 h 158"/>
                    <a:gd name="T14" fmla="*/ 1 w 158"/>
                    <a:gd name="T15" fmla="*/ 0 h 158"/>
                    <a:gd name="T16" fmla="*/ 1 w 158"/>
                    <a:gd name="T17" fmla="*/ 0 h 158"/>
                    <a:gd name="T18" fmla="*/ 1 w 158"/>
                    <a:gd name="T19" fmla="*/ 0 h 158"/>
                    <a:gd name="T20" fmla="*/ 1 w 158"/>
                    <a:gd name="T21" fmla="*/ 0 h 158"/>
                    <a:gd name="T22" fmla="*/ 1 w 158"/>
                    <a:gd name="T23" fmla="*/ 0 h 158"/>
                    <a:gd name="T24" fmla="*/ 1 w 158"/>
                    <a:gd name="T25" fmla="*/ 0 h 158"/>
                    <a:gd name="T26" fmla="*/ 1 w 158"/>
                    <a:gd name="T27" fmla="*/ 0 h 158"/>
                    <a:gd name="T28" fmla="*/ 1 w 158"/>
                    <a:gd name="T29" fmla="*/ 0 h 158"/>
                    <a:gd name="T30" fmla="*/ 1 w 158"/>
                    <a:gd name="T31" fmla="*/ 0 h 158"/>
                    <a:gd name="T32" fmla="*/ 1 w 158"/>
                    <a:gd name="T33" fmla="*/ 0 h 158"/>
                    <a:gd name="T34" fmla="*/ 1 w 158"/>
                    <a:gd name="T35" fmla="*/ 0 h 158"/>
                    <a:gd name="T36" fmla="*/ 1 w 158"/>
                    <a:gd name="T37" fmla="*/ 0 h 158"/>
                    <a:gd name="T38" fmla="*/ 1 w 158"/>
                    <a:gd name="T39" fmla="*/ 0 h 158"/>
                    <a:gd name="T40" fmla="*/ 1 w 158"/>
                    <a:gd name="T41" fmla="*/ 0 h 158"/>
                    <a:gd name="T42" fmla="*/ 1 w 158"/>
                    <a:gd name="T43" fmla="*/ 0 h 158"/>
                    <a:gd name="T44" fmla="*/ 1 w 158"/>
                    <a:gd name="T45" fmla="*/ 0 h 158"/>
                    <a:gd name="T46" fmla="*/ 1 w 158"/>
                    <a:gd name="T47" fmla="*/ 0 h 158"/>
                    <a:gd name="T48" fmla="*/ 1 w 158"/>
                    <a:gd name="T49" fmla="*/ 0 h 158"/>
                    <a:gd name="T50" fmla="*/ 1 w 158"/>
                    <a:gd name="T51" fmla="*/ 0 h 158"/>
                    <a:gd name="T52" fmla="*/ 1 w 158"/>
                    <a:gd name="T53" fmla="*/ 0 h 158"/>
                    <a:gd name="T54" fmla="*/ 1 w 158"/>
                    <a:gd name="T55" fmla="*/ 0 h 158"/>
                    <a:gd name="T56" fmla="*/ 1 w 158"/>
                    <a:gd name="T57" fmla="*/ 0 h 158"/>
                    <a:gd name="T58" fmla="*/ 1 w 158"/>
                    <a:gd name="T59" fmla="*/ 0 h 158"/>
                    <a:gd name="T60" fmla="*/ 1 w 158"/>
                    <a:gd name="T61" fmla="*/ 0 h 158"/>
                    <a:gd name="T62" fmla="*/ 1 w 158"/>
                    <a:gd name="T63" fmla="*/ 0 h 158"/>
                    <a:gd name="T64" fmla="*/ 1 w 158"/>
                    <a:gd name="T65" fmla="*/ 0 h 15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58"/>
                    <a:gd name="T100" fmla="*/ 0 h 158"/>
                    <a:gd name="T101" fmla="*/ 158 w 158"/>
                    <a:gd name="T102" fmla="*/ 158 h 158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58" h="158">
                      <a:moveTo>
                        <a:pt x="78" y="0"/>
                      </a:moveTo>
                      <a:lnTo>
                        <a:pt x="62" y="0"/>
                      </a:lnTo>
                      <a:lnTo>
                        <a:pt x="49" y="6"/>
                      </a:lnTo>
                      <a:lnTo>
                        <a:pt x="36" y="13"/>
                      </a:lnTo>
                      <a:lnTo>
                        <a:pt x="23" y="23"/>
                      </a:lnTo>
                      <a:lnTo>
                        <a:pt x="13" y="36"/>
                      </a:lnTo>
                      <a:lnTo>
                        <a:pt x="6" y="49"/>
                      </a:lnTo>
                      <a:lnTo>
                        <a:pt x="3" y="62"/>
                      </a:lnTo>
                      <a:lnTo>
                        <a:pt x="0" y="79"/>
                      </a:lnTo>
                      <a:lnTo>
                        <a:pt x="3" y="96"/>
                      </a:lnTo>
                      <a:lnTo>
                        <a:pt x="6" y="112"/>
                      </a:lnTo>
                      <a:lnTo>
                        <a:pt x="13" y="125"/>
                      </a:lnTo>
                      <a:lnTo>
                        <a:pt x="23" y="135"/>
                      </a:lnTo>
                      <a:lnTo>
                        <a:pt x="36" y="144"/>
                      </a:lnTo>
                      <a:lnTo>
                        <a:pt x="49" y="151"/>
                      </a:lnTo>
                      <a:lnTo>
                        <a:pt x="62" y="158"/>
                      </a:lnTo>
                      <a:lnTo>
                        <a:pt x="78" y="158"/>
                      </a:lnTo>
                      <a:lnTo>
                        <a:pt x="95" y="158"/>
                      </a:lnTo>
                      <a:lnTo>
                        <a:pt x="112" y="151"/>
                      </a:lnTo>
                      <a:lnTo>
                        <a:pt x="124" y="144"/>
                      </a:lnTo>
                      <a:lnTo>
                        <a:pt x="135" y="135"/>
                      </a:lnTo>
                      <a:lnTo>
                        <a:pt x="145" y="125"/>
                      </a:lnTo>
                      <a:lnTo>
                        <a:pt x="151" y="112"/>
                      </a:lnTo>
                      <a:lnTo>
                        <a:pt x="158" y="96"/>
                      </a:lnTo>
                      <a:lnTo>
                        <a:pt x="158" y="79"/>
                      </a:lnTo>
                      <a:lnTo>
                        <a:pt x="158" y="62"/>
                      </a:lnTo>
                      <a:lnTo>
                        <a:pt x="151" y="49"/>
                      </a:lnTo>
                      <a:lnTo>
                        <a:pt x="145" y="36"/>
                      </a:lnTo>
                      <a:lnTo>
                        <a:pt x="135" y="23"/>
                      </a:lnTo>
                      <a:lnTo>
                        <a:pt x="124" y="13"/>
                      </a:lnTo>
                      <a:lnTo>
                        <a:pt x="112" y="6"/>
                      </a:lnTo>
                      <a:lnTo>
                        <a:pt x="95" y="0"/>
                      </a:lnTo>
                      <a:lnTo>
                        <a:pt x="78" y="0"/>
                      </a:lnTo>
                      <a:close/>
                      <a:moveTo>
                        <a:pt x="78" y="125"/>
                      </a:moveTo>
                      <a:lnTo>
                        <a:pt x="72" y="125"/>
                      </a:lnTo>
                      <a:lnTo>
                        <a:pt x="62" y="121"/>
                      </a:lnTo>
                      <a:lnTo>
                        <a:pt x="52" y="119"/>
                      </a:lnTo>
                      <a:lnTo>
                        <a:pt x="49" y="112"/>
                      </a:lnTo>
                      <a:lnTo>
                        <a:pt x="42" y="105"/>
                      </a:lnTo>
                      <a:lnTo>
                        <a:pt x="36" y="98"/>
                      </a:lnTo>
                      <a:lnTo>
                        <a:pt x="32" y="89"/>
                      </a:lnTo>
                      <a:lnTo>
                        <a:pt x="32" y="79"/>
                      </a:lnTo>
                      <a:lnTo>
                        <a:pt x="32" y="72"/>
                      </a:lnTo>
                      <a:lnTo>
                        <a:pt x="36" y="62"/>
                      </a:lnTo>
                      <a:lnTo>
                        <a:pt x="42" y="56"/>
                      </a:lnTo>
                      <a:lnTo>
                        <a:pt x="49" y="46"/>
                      </a:lnTo>
                      <a:lnTo>
                        <a:pt x="52" y="39"/>
                      </a:lnTo>
                      <a:lnTo>
                        <a:pt x="62" y="36"/>
                      </a:lnTo>
                      <a:lnTo>
                        <a:pt x="72" y="33"/>
                      </a:lnTo>
                      <a:lnTo>
                        <a:pt x="78" y="33"/>
                      </a:lnTo>
                      <a:lnTo>
                        <a:pt x="89" y="33"/>
                      </a:lnTo>
                      <a:lnTo>
                        <a:pt x="99" y="36"/>
                      </a:lnTo>
                      <a:lnTo>
                        <a:pt x="108" y="39"/>
                      </a:lnTo>
                      <a:lnTo>
                        <a:pt x="115" y="46"/>
                      </a:lnTo>
                      <a:lnTo>
                        <a:pt x="122" y="56"/>
                      </a:lnTo>
                      <a:lnTo>
                        <a:pt x="124" y="62"/>
                      </a:lnTo>
                      <a:lnTo>
                        <a:pt x="128" y="72"/>
                      </a:lnTo>
                      <a:lnTo>
                        <a:pt x="128" y="79"/>
                      </a:lnTo>
                      <a:lnTo>
                        <a:pt x="128" y="89"/>
                      </a:lnTo>
                      <a:lnTo>
                        <a:pt x="124" y="98"/>
                      </a:lnTo>
                      <a:lnTo>
                        <a:pt x="122" y="105"/>
                      </a:lnTo>
                      <a:lnTo>
                        <a:pt x="115" y="112"/>
                      </a:lnTo>
                      <a:lnTo>
                        <a:pt x="108" y="119"/>
                      </a:lnTo>
                      <a:lnTo>
                        <a:pt x="99" y="121"/>
                      </a:lnTo>
                      <a:lnTo>
                        <a:pt x="89" y="125"/>
                      </a:lnTo>
                      <a:lnTo>
                        <a:pt x="78" y="12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38" name="Freeform 29"/>
                <p:cNvSpPr>
                  <a:spLocks noEditPoints="1"/>
                </p:cNvSpPr>
                <p:nvPr/>
              </p:nvSpPr>
              <p:spPr bwMode="auto">
                <a:xfrm>
                  <a:off x="4251" y="1846"/>
                  <a:ext cx="79" cy="79"/>
                </a:xfrm>
                <a:custGeom>
                  <a:avLst/>
                  <a:gdLst>
                    <a:gd name="T0" fmla="*/ 1 w 157"/>
                    <a:gd name="T1" fmla="*/ 0 h 158"/>
                    <a:gd name="T2" fmla="*/ 1 w 157"/>
                    <a:gd name="T3" fmla="*/ 1 h 158"/>
                    <a:gd name="T4" fmla="*/ 1 w 157"/>
                    <a:gd name="T5" fmla="*/ 1 h 158"/>
                    <a:gd name="T6" fmla="*/ 1 w 157"/>
                    <a:gd name="T7" fmla="*/ 1 h 158"/>
                    <a:gd name="T8" fmla="*/ 1 w 157"/>
                    <a:gd name="T9" fmla="*/ 1 h 158"/>
                    <a:gd name="T10" fmla="*/ 1 w 157"/>
                    <a:gd name="T11" fmla="*/ 1 h 158"/>
                    <a:gd name="T12" fmla="*/ 1 w 157"/>
                    <a:gd name="T13" fmla="*/ 1 h 158"/>
                    <a:gd name="T14" fmla="*/ 1 w 157"/>
                    <a:gd name="T15" fmla="*/ 1 h 158"/>
                    <a:gd name="T16" fmla="*/ 1 w 157"/>
                    <a:gd name="T17" fmla="*/ 1 h 158"/>
                    <a:gd name="T18" fmla="*/ 1 w 157"/>
                    <a:gd name="T19" fmla="*/ 1 h 158"/>
                    <a:gd name="T20" fmla="*/ 1 w 157"/>
                    <a:gd name="T21" fmla="*/ 1 h 158"/>
                    <a:gd name="T22" fmla="*/ 1 w 157"/>
                    <a:gd name="T23" fmla="*/ 1 h 158"/>
                    <a:gd name="T24" fmla="*/ 1 w 157"/>
                    <a:gd name="T25" fmla="*/ 1 h 158"/>
                    <a:gd name="T26" fmla="*/ 1 w 157"/>
                    <a:gd name="T27" fmla="*/ 1 h 158"/>
                    <a:gd name="T28" fmla="*/ 1 w 157"/>
                    <a:gd name="T29" fmla="*/ 1 h 158"/>
                    <a:gd name="T30" fmla="*/ 1 w 157"/>
                    <a:gd name="T31" fmla="*/ 0 h 158"/>
                    <a:gd name="T32" fmla="*/ 1 w 157"/>
                    <a:gd name="T33" fmla="*/ 1 h 158"/>
                    <a:gd name="T34" fmla="*/ 1 w 157"/>
                    <a:gd name="T35" fmla="*/ 1 h 158"/>
                    <a:gd name="T36" fmla="*/ 1 w 157"/>
                    <a:gd name="T37" fmla="*/ 1 h 158"/>
                    <a:gd name="T38" fmla="*/ 1 w 157"/>
                    <a:gd name="T39" fmla="*/ 1 h 158"/>
                    <a:gd name="T40" fmla="*/ 1 w 157"/>
                    <a:gd name="T41" fmla="*/ 1 h 158"/>
                    <a:gd name="T42" fmla="*/ 1 w 157"/>
                    <a:gd name="T43" fmla="*/ 1 h 158"/>
                    <a:gd name="T44" fmla="*/ 1 w 157"/>
                    <a:gd name="T45" fmla="*/ 1 h 158"/>
                    <a:gd name="T46" fmla="*/ 1 w 157"/>
                    <a:gd name="T47" fmla="*/ 1 h 158"/>
                    <a:gd name="T48" fmla="*/ 1 w 157"/>
                    <a:gd name="T49" fmla="*/ 1 h 158"/>
                    <a:gd name="T50" fmla="*/ 1 w 157"/>
                    <a:gd name="T51" fmla="*/ 1 h 158"/>
                    <a:gd name="T52" fmla="*/ 1 w 157"/>
                    <a:gd name="T53" fmla="*/ 1 h 158"/>
                    <a:gd name="T54" fmla="*/ 1 w 157"/>
                    <a:gd name="T55" fmla="*/ 1 h 158"/>
                    <a:gd name="T56" fmla="*/ 1 w 157"/>
                    <a:gd name="T57" fmla="*/ 1 h 158"/>
                    <a:gd name="T58" fmla="*/ 1 w 157"/>
                    <a:gd name="T59" fmla="*/ 1 h 158"/>
                    <a:gd name="T60" fmla="*/ 1 w 157"/>
                    <a:gd name="T61" fmla="*/ 1 h 158"/>
                    <a:gd name="T62" fmla="*/ 1 w 157"/>
                    <a:gd name="T63" fmla="*/ 1 h 158"/>
                    <a:gd name="T64" fmla="*/ 1 w 157"/>
                    <a:gd name="T65" fmla="*/ 1 h 15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57"/>
                    <a:gd name="T100" fmla="*/ 0 h 158"/>
                    <a:gd name="T101" fmla="*/ 157 w 157"/>
                    <a:gd name="T102" fmla="*/ 158 h 158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57" h="158">
                      <a:moveTo>
                        <a:pt x="78" y="0"/>
                      </a:moveTo>
                      <a:lnTo>
                        <a:pt x="62" y="0"/>
                      </a:lnTo>
                      <a:lnTo>
                        <a:pt x="49" y="7"/>
                      </a:lnTo>
                      <a:lnTo>
                        <a:pt x="35" y="13"/>
                      </a:lnTo>
                      <a:lnTo>
                        <a:pt x="23" y="23"/>
                      </a:lnTo>
                      <a:lnTo>
                        <a:pt x="12" y="36"/>
                      </a:lnTo>
                      <a:lnTo>
                        <a:pt x="5" y="50"/>
                      </a:lnTo>
                      <a:lnTo>
                        <a:pt x="2" y="63"/>
                      </a:lnTo>
                      <a:lnTo>
                        <a:pt x="0" y="80"/>
                      </a:lnTo>
                      <a:lnTo>
                        <a:pt x="2" y="96"/>
                      </a:lnTo>
                      <a:lnTo>
                        <a:pt x="5" y="112"/>
                      </a:lnTo>
                      <a:lnTo>
                        <a:pt x="12" y="126"/>
                      </a:lnTo>
                      <a:lnTo>
                        <a:pt x="23" y="135"/>
                      </a:lnTo>
                      <a:lnTo>
                        <a:pt x="35" y="145"/>
                      </a:lnTo>
                      <a:lnTo>
                        <a:pt x="49" y="152"/>
                      </a:lnTo>
                      <a:lnTo>
                        <a:pt x="62" y="158"/>
                      </a:lnTo>
                      <a:lnTo>
                        <a:pt x="78" y="158"/>
                      </a:lnTo>
                      <a:lnTo>
                        <a:pt x="95" y="158"/>
                      </a:lnTo>
                      <a:lnTo>
                        <a:pt x="111" y="152"/>
                      </a:lnTo>
                      <a:lnTo>
                        <a:pt x="124" y="145"/>
                      </a:lnTo>
                      <a:lnTo>
                        <a:pt x="134" y="135"/>
                      </a:lnTo>
                      <a:lnTo>
                        <a:pt x="145" y="126"/>
                      </a:lnTo>
                      <a:lnTo>
                        <a:pt x="150" y="112"/>
                      </a:lnTo>
                      <a:lnTo>
                        <a:pt x="157" y="96"/>
                      </a:lnTo>
                      <a:lnTo>
                        <a:pt x="157" y="80"/>
                      </a:lnTo>
                      <a:lnTo>
                        <a:pt x="157" y="63"/>
                      </a:lnTo>
                      <a:lnTo>
                        <a:pt x="150" y="50"/>
                      </a:lnTo>
                      <a:lnTo>
                        <a:pt x="145" y="36"/>
                      </a:lnTo>
                      <a:lnTo>
                        <a:pt x="134" y="23"/>
                      </a:lnTo>
                      <a:lnTo>
                        <a:pt x="124" y="13"/>
                      </a:lnTo>
                      <a:lnTo>
                        <a:pt x="111" y="7"/>
                      </a:lnTo>
                      <a:lnTo>
                        <a:pt x="95" y="0"/>
                      </a:lnTo>
                      <a:lnTo>
                        <a:pt x="78" y="0"/>
                      </a:lnTo>
                      <a:close/>
                      <a:moveTo>
                        <a:pt x="78" y="126"/>
                      </a:moveTo>
                      <a:lnTo>
                        <a:pt x="72" y="126"/>
                      </a:lnTo>
                      <a:lnTo>
                        <a:pt x="62" y="122"/>
                      </a:lnTo>
                      <a:lnTo>
                        <a:pt x="51" y="119"/>
                      </a:lnTo>
                      <a:lnTo>
                        <a:pt x="49" y="112"/>
                      </a:lnTo>
                      <a:lnTo>
                        <a:pt x="42" y="105"/>
                      </a:lnTo>
                      <a:lnTo>
                        <a:pt x="35" y="99"/>
                      </a:lnTo>
                      <a:lnTo>
                        <a:pt x="32" y="89"/>
                      </a:lnTo>
                      <a:lnTo>
                        <a:pt x="32" y="80"/>
                      </a:lnTo>
                      <a:lnTo>
                        <a:pt x="32" y="73"/>
                      </a:lnTo>
                      <a:lnTo>
                        <a:pt x="35" y="63"/>
                      </a:lnTo>
                      <a:lnTo>
                        <a:pt x="42" y="57"/>
                      </a:lnTo>
                      <a:lnTo>
                        <a:pt x="49" y="46"/>
                      </a:lnTo>
                      <a:lnTo>
                        <a:pt x="51" y="40"/>
                      </a:lnTo>
                      <a:lnTo>
                        <a:pt x="62" y="36"/>
                      </a:lnTo>
                      <a:lnTo>
                        <a:pt x="72" y="33"/>
                      </a:lnTo>
                      <a:lnTo>
                        <a:pt x="78" y="33"/>
                      </a:lnTo>
                      <a:lnTo>
                        <a:pt x="88" y="33"/>
                      </a:lnTo>
                      <a:lnTo>
                        <a:pt x="97" y="36"/>
                      </a:lnTo>
                      <a:lnTo>
                        <a:pt x="108" y="40"/>
                      </a:lnTo>
                      <a:lnTo>
                        <a:pt x="115" y="46"/>
                      </a:lnTo>
                      <a:lnTo>
                        <a:pt x="120" y="57"/>
                      </a:lnTo>
                      <a:lnTo>
                        <a:pt x="124" y="63"/>
                      </a:lnTo>
                      <a:lnTo>
                        <a:pt x="127" y="73"/>
                      </a:lnTo>
                      <a:lnTo>
                        <a:pt x="127" y="80"/>
                      </a:lnTo>
                      <a:lnTo>
                        <a:pt x="127" y="89"/>
                      </a:lnTo>
                      <a:lnTo>
                        <a:pt x="124" y="99"/>
                      </a:lnTo>
                      <a:lnTo>
                        <a:pt x="120" y="105"/>
                      </a:lnTo>
                      <a:lnTo>
                        <a:pt x="115" y="112"/>
                      </a:lnTo>
                      <a:lnTo>
                        <a:pt x="108" y="119"/>
                      </a:lnTo>
                      <a:lnTo>
                        <a:pt x="97" y="122"/>
                      </a:lnTo>
                      <a:lnTo>
                        <a:pt x="88" y="126"/>
                      </a:lnTo>
                      <a:lnTo>
                        <a:pt x="78" y="12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39" name="Freeform 30"/>
                <p:cNvSpPr>
                  <a:spLocks/>
                </p:cNvSpPr>
                <p:nvPr/>
              </p:nvSpPr>
              <p:spPr bwMode="auto">
                <a:xfrm>
                  <a:off x="3928" y="1891"/>
                  <a:ext cx="434" cy="255"/>
                </a:xfrm>
                <a:custGeom>
                  <a:avLst/>
                  <a:gdLst>
                    <a:gd name="T0" fmla="*/ 1 w 867"/>
                    <a:gd name="T1" fmla="*/ 1 h 510"/>
                    <a:gd name="T2" fmla="*/ 1 w 867"/>
                    <a:gd name="T3" fmla="*/ 0 h 510"/>
                    <a:gd name="T4" fmla="*/ 0 w 867"/>
                    <a:gd name="T5" fmla="*/ 1 h 510"/>
                    <a:gd name="T6" fmla="*/ 1 w 867"/>
                    <a:gd name="T7" fmla="*/ 1 h 510"/>
                    <a:gd name="T8" fmla="*/ 1 w 867"/>
                    <a:gd name="T9" fmla="*/ 1 h 5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67"/>
                    <a:gd name="T16" fmla="*/ 0 h 510"/>
                    <a:gd name="T17" fmla="*/ 867 w 867"/>
                    <a:gd name="T18" fmla="*/ 510 h 51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67" h="510">
                      <a:moveTo>
                        <a:pt x="867" y="32"/>
                      </a:moveTo>
                      <a:lnTo>
                        <a:pt x="850" y="0"/>
                      </a:lnTo>
                      <a:lnTo>
                        <a:pt x="0" y="477"/>
                      </a:lnTo>
                      <a:lnTo>
                        <a:pt x="23" y="510"/>
                      </a:lnTo>
                      <a:lnTo>
                        <a:pt x="867" y="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40" name="Line 41"/>
                <p:cNvSpPr>
                  <a:spLocks noChangeShapeType="1"/>
                </p:cNvSpPr>
                <p:nvPr/>
              </p:nvSpPr>
              <p:spPr bwMode="auto">
                <a:xfrm>
                  <a:off x="4332" y="1888"/>
                  <a:ext cx="226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  <p:sp>
            <p:nvSpPr>
              <p:cNvPr id="33" name="Line 43"/>
              <p:cNvSpPr>
                <a:spLocks noChangeShapeType="1"/>
              </p:cNvSpPr>
              <p:nvPr/>
            </p:nvSpPr>
            <p:spPr bwMode="auto">
              <a:xfrm flipV="1">
                <a:off x="4604" y="2205"/>
                <a:ext cx="499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28" name="Text Box 75"/>
            <p:cNvSpPr txBox="1">
              <a:spLocks noChangeArrowheads="1"/>
            </p:cNvSpPr>
            <p:nvPr/>
          </p:nvSpPr>
          <p:spPr bwMode="auto">
            <a:xfrm>
              <a:off x="1111" y="3203"/>
              <a:ext cx="104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TW" sz="2400" b="0">
                  <a:ea typeface="新細明體" charset="-120"/>
                </a:rPr>
                <a:t>NOT gate</a:t>
              </a:r>
            </a:p>
          </p:txBody>
        </p:sp>
        <p:sp>
          <p:nvSpPr>
            <p:cNvPr id="29" name="Rectangle 81"/>
            <p:cNvSpPr>
              <a:spLocks noChangeArrowheads="1"/>
            </p:cNvSpPr>
            <p:nvPr/>
          </p:nvSpPr>
          <p:spPr bwMode="auto">
            <a:xfrm>
              <a:off x="158" y="2251"/>
              <a:ext cx="2087" cy="1224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zh-TW" altLang="en-US" b="0">
                <a:latin typeface="Courier" pitchFamily="49" charset="0"/>
                <a:ea typeface="新細明體" charset="-120"/>
              </a:endParaRPr>
            </a:p>
          </p:txBody>
        </p:sp>
      </p:grpSp>
      <p:grpSp>
        <p:nvGrpSpPr>
          <p:cNvPr id="41" name="群組 72"/>
          <p:cNvGrpSpPr>
            <a:grpSpLocks/>
          </p:cNvGrpSpPr>
          <p:nvPr/>
        </p:nvGrpSpPr>
        <p:grpSpPr bwMode="auto">
          <a:xfrm>
            <a:off x="3708400" y="3573463"/>
            <a:ext cx="5111750" cy="1970087"/>
            <a:chOff x="3708400" y="3573463"/>
            <a:chExt cx="5111750" cy="1970087"/>
          </a:xfrm>
        </p:grpSpPr>
        <p:grpSp>
          <p:nvGrpSpPr>
            <p:cNvPr id="42" name="Group 97"/>
            <p:cNvGrpSpPr>
              <a:grpSpLocks/>
            </p:cNvGrpSpPr>
            <p:nvPr/>
          </p:nvGrpSpPr>
          <p:grpSpPr bwMode="auto">
            <a:xfrm>
              <a:off x="3708400" y="3573465"/>
              <a:ext cx="5111750" cy="1970088"/>
              <a:chOff x="2336" y="2251"/>
              <a:chExt cx="3220" cy="1241"/>
            </a:xfrm>
          </p:grpSpPr>
          <p:sp>
            <p:nvSpPr>
              <p:cNvPr id="45" name="Rectangle 83"/>
              <p:cNvSpPr>
                <a:spLocks noChangeArrowheads="1"/>
              </p:cNvSpPr>
              <p:nvPr/>
            </p:nvSpPr>
            <p:spPr bwMode="auto">
              <a:xfrm>
                <a:off x="2336" y="2251"/>
                <a:ext cx="3220" cy="1224"/>
              </a:xfrm>
              <a:prstGeom prst="rect">
                <a:avLst/>
              </a:prstGeom>
              <a:noFill/>
              <a:ln w="5715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zh-TW" altLang="en-US" b="0">
                  <a:latin typeface="Courier" pitchFamily="49" charset="0"/>
                  <a:ea typeface="新細明體" charset="-120"/>
                </a:endParaRPr>
              </a:p>
            </p:txBody>
          </p:sp>
          <p:grpSp>
            <p:nvGrpSpPr>
              <p:cNvPr id="46" name="Group 96"/>
              <p:cNvGrpSpPr>
                <a:grpSpLocks/>
              </p:cNvGrpSpPr>
              <p:nvPr/>
            </p:nvGrpSpPr>
            <p:grpSpPr bwMode="auto">
              <a:xfrm>
                <a:off x="2426" y="2296"/>
                <a:ext cx="3039" cy="1196"/>
                <a:chOff x="2426" y="2296"/>
                <a:chExt cx="3039" cy="1196"/>
              </a:xfrm>
            </p:grpSpPr>
            <p:sp>
              <p:nvSpPr>
                <p:cNvPr id="47" name="Text Box 58"/>
                <p:cNvSpPr txBox="1">
                  <a:spLocks noChangeArrowheads="1"/>
                </p:cNvSpPr>
                <p:nvPr/>
              </p:nvSpPr>
              <p:spPr bwMode="auto">
                <a:xfrm>
                  <a:off x="2880" y="2296"/>
                  <a:ext cx="274" cy="2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TW" sz="2000" b="0">
                      <a:ea typeface="新細明體" charset="-120"/>
                    </a:rPr>
                    <a:t>A</a:t>
                  </a:r>
                </a:p>
              </p:txBody>
            </p:sp>
            <p:sp>
              <p:nvSpPr>
                <p:cNvPr id="48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4026" y="2342"/>
                  <a:ext cx="274" cy="2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TW" sz="2000" b="0">
                      <a:ea typeface="新細明體" charset="-120"/>
                    </a:rPr>
                    <a:t>B</a:t>
                  </a:r>
                </a:p>
              </p:txBody>
            </p:sp>
            <p:sp>
              <p:nvSpPr>
                <p:cNvPr id="49" name="Line 45"/>
                <p:cNvSpPr>
                  <a:spLocks noChangeShapeType="1"/>
                </p:cNvSpPr>
                <p:nvPr/>
              </p:nvSpPr>
              <p:spPr bwMode="auto">
                <a:xfrm>
                  <a:off x="3470" y="2408"/>
                  <a:ext cx="0" cy="27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50" name="Freeform 48"/>
                <p:cNvSpPr>
                  <a:spLocks noEditPoints="1"/>
                </p:cNvSpPr>
                <p:nvPr/>
              </p:nvSpPr>
              <p:spPr bwMode="auto">
                <a:xfrm>
                  <a:off x="2679" y="2606"/>
                  <a:ext cx="79" cy="78"/>
                </a:xfrm>
                <a:custGeom>
                  <a:avLst/>
                  <a:gdLst>
                    <a:gd name="T0" fmla="*/ 1 w 158"/>
                    <a:gd name="T1" fmla="*/ 0 h 158"/>
                    <a:gd name="T2" fmla="*/ 1 w 158"/>
                    <a:gd name="T3" fmla="*/ 0 h 158"/>
                    <a:gd name="T4" fmla="*/ 1 w 158"/>
                    <a:gd name="T5" fmla="*/ 0 h 158"/>
                    <a:gd name="T6" fmla="*/ 1 w 158"/>
                    <a:gd name="T7" fmla="*/ 0 h 158"/>
                    <a:gd name="T8" fmla="*/ 1 w 158"/>
                    <a:gd name="T9" fmla="*/ 0 h 158"/>
                    <a:gd name="T10" fmla="*/ 1 w 158"/>
                    <a:gd name="T11" fmla="*/ 0 h 158"/>
                    <a:gd name="T12" fmla="*/ 1 w 158"/>
                    <a:gd name="T13" fmla="*/ 0 h 158"/>
                    <a:gd name="T14" fmla="*/ 1 w 158"/>
                    <a:gd name="T15" fmla="*/ 0 h 158"/>
                    <a:gd name="T16" fmla="*/ 1 w 158"/>
                    <a:gd name="T17" fmla="*/ 0 h 158"/>
                    <a:gd name="T18" fmla="*/ 1 w 158"/>
                    <a:gd name="T19" fmla="*/ 0 h 158"/>
                    <a:gd name="T20" fmla="*/ 1 w 158"/>
                    <a:gd name="T21" fmla="*/ 0 h 158"/>
                    <a:gd name="T22" fmla="*/ 1 w 158"/>
                    <a:gd name="T23" fmla="*/ 0 h 158"/>
                    <a:gd name="T24" fmla="*/ 1 w 158"/>
                    <a:gd name="T25" fmla="*/ 0 h 158"/>
                    <a:gd name="T26" fmla="*/ 1 w 158"/>
                    <a:gd name="T27" fmla="*/ 0 h 158"/>
                    <a:gd name="T28" fmla="*/ 1 w 158"/>
                    <a:gd name="T29" fmla="*/ 0 h 158"/>
                    <a:gd name="T30" fmla="*/ 1 w 158"/>
                    <a:gd name="T31" fmla="*/ 0 h 158"/>
                    <a:gd name="T32" fmla="*/ 1 w 158"/>
                    <a:gd name="T33" fmla="*/ 0 h 158"/>
                    <a:gd name="T34" fmla="*/ 1 w 158"/>
                    <a:gd name="T35" fmla="*/ 0 h 158"/>
                    <a:gd name="T36" fmla="*/ 1 w 158"/>
                    <a:gd name="T37" fmla="*/ 0 h 158"/>
                    <a:gd name="T38" fmla="*/ 1 w 158"/>
                    <a:gd name="T39" fmla="*/ 0 h 158"/>
                    <a:gd name="T40" fmla="*/ 1 w 158"/>
                    <a:gd name="T41" fmla="*/ 0 h 158"/>
                    <a:gd name="T42" fmla="*/ 1 w 158"/>
                    <a:gd name="T43" fmla="*/ 0 h 158"/>
                    <a:gd name="T44" fmla="*/ 1 w 158"/>
                    <a:gd name="T45" fmla="*/ 0 h 158"/>
                    <a:gd name="T46" fmla="*/ 1 w 158"/>
                    <a:gd name="T47" fmla="*/ 0 h 158"/>
                    <a:gd name="T48" fmla="*/ 1 w 158"/>
                    <a:gd name="T49" fmla="*/ 0 h 158"/>
                    <a:gd name="T50" fmla="*/ 1 w 158"/>
                    <a:gd name="T51" fmla="*/ 0 h 158"/>
                    <a:gd name="T52" fmla="*/ 1 w 158"/>
                    <a:gd name="T53" fmla="*/ 0 h 158"/>
                    <a:gd name="T54" fmla="*/ 1 w 158"/>
                    <a:gd name="T55" fmla="*/ 0 h 158"/>
                    <a:gd name="T56" fmla="*/ 1 w 158"/>
                    <a:gd name="T57" fmla="*/ 0 h 158"/>
                    <a:gd name="T58" fmla="*/ 1 w 158"/>
                    <a:gd name="T59" fmla="*/ 0 h 158"/>
                    <a:gd name="T60" fmla="*/ 1 w 158"/>
                    <a:gd name="T61" fmla="*/ 0 h 158"/>
                    <a:gd name="T62" fmla="*/ 1 w 158"/>
                    <a:gd name="T63" fmla="*/ 0 h 158"/>
                    <a:gd name="T64" fmla="*/ 1 w 158"/>
                    <a:gd name="T65" fmla="*/ 0 h 15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58"/>
                    <a:gd name="T100" fmla="*/ 0 h 158"/>
                    <a:gd name="T101" fmla="*/ 158 w 158"/>
                    <a:gd name="T102" fmla="*/ 158 h 158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58" h="158">
                      <a:moveTo>
                        <a:pt x="78" y="0"/>
                      </a:moveTo>
                      <a:lnTo>
                        <a:pt x="62" y="0"/>
                      </a:lnTo>
                      <a:lnTo>
                        <a:pt x="49" y="6"/>
                      </a:lnTo>
                      <a:lnTo>
                        <a:pt x="36" y="13"/>
                      </a:lnTo>
                      <a:lnTo>
                        <a:pt x="23" y="23"/>
                      </a:lnTo>
                      <a:lnTo>
                        <a:pt x="13" y="36"/>
                      </a:lnTo>
                      <a:lnTo>
                        <a:pt x="6" y="49"/>
                      </a:lnTo>
                      <a:lnTo>
                        <a:pt x="3" y="62"/>
                      </a:lnTo>
                      <a:lnTo>
                        <a:pt x="0" y="79"/>
                      </a:lnTo>
                      <a:lnTo>
                        <a:pt x="3" y="96"/>
                      </a:lnTo>
                      <a:lnTo>
                        <a:pt x="6" y="112"/>
                      </a:lnTo>
                      <a:lnTo>
                        <a:pt x="13" y="125"/>
                      </a:lnTo>
                      <a:lnTo>
                        <a:pt x="23" y="135"/>
                      </a:lnTo>
                      <a:lnTo>
                        <a:pt x="36" y="144"/>
                      </a:lnTo>
                      <a:lnTo>
                        <a:pt x="49" y="151"/>
                      </a:lnTo>
                      <a:lnTo>
                        <a:pt x="62" y="158"/>
                      </a:lnTo>
                      <a:lnTo>
                        <a:pt x="78" y="158"/>
                      </a:lnTo>
                      <a:lnTo>
                        <a:pt x="95" y="158"/>
                      </a:lnTo>
                      <a:lnTo>
                        <a:pt x="112" y="151"/>
                      </a:lnTo>
                      <a:lnTo>
                        <a:pt x="124" y="144"/>
                      </a:lnTo>
                      <a:lnTo>
                        <a:pt x="135" y="135"/>
                      </a:lnTo>
                      <a:lnTo>
                        <a:pt x="145" y="125"/>
                      </a:lnTo>
                      <a:lnTo>
                        <a:pt x="151" y="112"/>
                      </a:lnTo>
                      <a:lnTo>
                        <a:pt x="158" y="96"/>
                      </a:lnTo>
                      <a:lnTo>
                        <a:pt x="158" y="79"/>
                      </a:lnTo>
                      <a:lnTo>
                        <a:pt x="158" y="62"/>
                      </a:lnTo>
                      <a:lnTo>
                        <a:pt x="151" y="49"/>
                      </a:lnTo>
                      <a:lnTo>
                        <a:pt x="145" y="36"/>
                      </a:lnTo>
                      <a:lnTo>
                        <a:pt x="135" y="23"/>
                      </a:lnTo>
                      <a:lnTo>
                        <a:pt x="124" y="13"/>
                      </a:lnTo>
                      <a:lnTo>
                        <a:pt x="112" y="6"/>
                      </a:lnTo>
                      <a:lnTo>
                        <a:pt x="95" y="0"/>
                      </a:lnTo>
                      <a:lnTo>
                        <a:pt x="78" y="0"/>
                      </a:lnTo>
                      <a:close/>
                      <a:moveTo>
                        <a:pt x="78" y="125"/>
                      </a:moveTo>
                      <a:lnTo>
                        <a:pt x="72" y="125"/>
                      </a:lnTo>
                      <a:lnTo>
                        <a:pt x="62" y="121"/>
                      </a:lnTo>
                      <a:lnTo>
                        <a:pt x="52" y="119"/>
                      </a:lnTo>
                      <a:lnTo>
                        <a:pt x="49" y="112"/>
                      </a:lnTo>
                      <a:lnTo>
                        <a:pt x="42" y="105"/>
                      </a:lnTo>
                      <a:lnTo>
                        <a:pt x="36" y="98"/>
                      </a:lnTo>
                      <a:lnTo>
                        <a:pt x="32" y="89"/>
                      </a:lnTo>
                      <a:lnTo>
                        <a:pt x="32" y="79"/>
                      </a:lnTo>
                      <a:lnTo>
                        <a:pt x="32" y="72"/>
                      </a:lnTo>
                      <a:lnTo>
                        <a:pt x="36" y="62"/>
                      </a:lnTo>
                      <a:lnTo>
                        <a:pt x="42" y="56"/>
                      </a:lnTo>
                      <a:lnTo>
                        <a:pt x="49" y="46"/>
                      </a:lnTo>
                      <a:lnTo>
                        <a:pt x="52" y="39"/>
                      </a:lnTo>
                      <a:lnTo>
                        <a:pt x="62" y="36"/>
                      </a:lnTo>
                      <a:lnTo>
                        <a:pt x="72" y="33"/>
                      </a:lnTo>
                      <a:lnTo>
                        <a:pt x="78" y="33"/>
                      </a:lnTo>
                      <a:lnTo>
                        <a:pt x="89" y="33"/>
                      </a:lnTo>
                      <a:lnTo>
                        <a:pt x="99" y="36"/>
                      </a:lnTo>
                      <a:lnTo>
                        <a:pt x="108" y="39"/>
                      </a:lnTo>
                      <a:lnTo>
                        <a:pt x="115" y="46"/>
                      </a:lnTo>
                      <a:lnTo>
                        <a:pt x="122" y="56"/>
                      </a:lnTo>
                      <a:lnTo>
                        <a:pt x="124" y="62"/>
                      </a:lnTo>
                      <a:lnTo>
                        <a:pt x="128" y="72"/>
                      </a:lnTo>
                      <a:lnTo>
                        <a:pt x="128" y="79"/>
                      </a:lnTo>
                      <a:lnTo>
                        <a:pt x="128" y="89"/>
                      </a:lnTo>
                      <a:lnTo>
                        <a:pt x="124" y="98"/>
                      </a:lnTo>
                      <a:lnTo>
                        <a:pt x="122" y="105"/>
                      </a:lnTo>
                      <a:lnTo>
                        <a:pt x="115" y="112"/>
                      </a:lnTo>
                      <a:lnTo>
                        <a:pt x="108" y="119"/>
                      </a:lnTo>
                      <a:lnTo>
                        <a:pt x="99" y="121"/>
                      </a:lnTo>
                      <a:lnTo>
                        <a:pt x="89" y="125"/>
                      </a:lnTo>
                      <a:lnTo>
                        <a:pt x="78" y="12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51" name="Freeform 49"/>
                <p:cNvSpPr>
                  <a:spLocks noEditPoints="1"/>
                </p:cNvSpPr>
                <p:nvPr/>
              </p:nvSpPr>
              <p:spPr bwMode="auto">
                <a:xfrm>
                  <a:off x="3164" y="2353"/>
                  <a:ext cx="79" cy="79"/>
                </a:xfrm>
                <a:custGeom>
                  <a:avLst/>
                  <a:gdLst>
                    <a:gd name="T0" fmla="*/ 1 w 157"/>
                    <a:gd name="T1" fmla="*/ 0 h 158"/>
                    <a:gd name="T2" fmla="*/ 1 w 157"/>
                    <a:gd name="T3" fmla="*/ 1 h 158"/>
                    <a:gd name="T4" fmla="*/ 1 w 157"/>
                    <a:gd name="T5" fmla="*/ 1 h 158"/>
                    <a:gd name="T6" fmla="*/ 1 w 157"/>
                    <a:gd name="T7" fmla="*/ 1 h 158"/>
                    <a:gd name="T8" fmla="*/ 1 w 157"/>
                    <a:gd name="T9" fmla="*/ 1 h 158"/>
                    <a:gd name="T10" fmla="*/ 1 w 157"/>
                    <a:gd name="T11" fmla="*/ 1 h 158"/>
                    <a:gd name="T12" fmla="*/ 1 w 157"/>
                    <a:gd name="T13" fmla="*/ 1 h 158"/>
                    <a:gd name="T14" fmla="*/ 1 w 157"/>
                    <a:gd name="T15" fmla="*/ 1 h 158"/>
                    <a:gd name="T16" fmla="*/ 1 w 157"/>
                    <a:gd name="T17" fmla="*/ 1 h 158"/>
                    <a:gd name="T18" fmla="*/ 1 w 157"/>
                    <a:gd name="T19" fmla="*/ 1 h 158"/>
                    <a:gd name="T20" fmla="*/ 1 w 157"/>
                    <a:gd name="T21" fmla="*/ 1 h 158"/>
                    <a:gd name="T22" fmla="*/ 1 w 157"/>
                    <a:gd name="T23" fmla="*/ 1 h 158"/>
                    <a:gd name="T24" fmla="*/ 1 w 157"/>
                    <a:gd name="T25" fmla="*/ 1 h 158"/>
                    <a:gd name="T26" fmla="*/ 1 w 157"/>
                    <a:gd name="T27" fmla="*/ 1 h 158"/>
                    <a:gd name="T28" fmla="*/ 1 w 157"/>
                    <a:gd name="T29" fmla="*/ 1 h 158"/>
                    <a:gd name="T30" fmla="*/ 1 w 157"/>
                    <a:gd name="T31" fmla="*/ 0 h 158"/>
                    <a:gd name="T32" fmla="*/ 1 w 157"/>
                    <a:gd name="T33" fmla="*/ 1 h 158"/>
                    <a:gd name="T34" fmla="*/ 1 w 157"/>
                    <a:gd name="T35" fmla="*/ 1 h 158"/>
                    <a:gd name="T36" fmla="*/ 1 w 157"/>
                    <a:gd name="T37" fmla="*/ 1 h 158"/>
                    <a:gd name="T38" fmla="*/ 1 w 157"/>
                    <a:gd name="T39" fmla="*/ 1 h 158"/>
                    <a:gd name="T40" fmla="*/ 1 w 157"/>
                    <a:gd name="T41" fmla="*/ 1 h 158"/>
                    <a:gd name="T42" fmla="*/ 1 w 157"/>
                    <a:gd name="T43" fmla="*/ 1 h 158"/>
                    <a:gd name="T44" fmla="*/ 1 w 157"/>
                    <a:gd name="T45" fmla="*/ 1 h 158"/>
                    <a:gd name="T46" fmla="*/ 1 w 157"/>
                    <a:gd name="T47" fmla="*/ 1 h 158"/>
                    <a:gd name="T48" fmla="*/ 1 w 157"/>
                    <a:gd name="T49" fmla="*/ 1 h 158"/>
                    <a:gd name="T50" fmla="*/ 1 w 157"/>
                    <a:gd name="T51" fmla="*/ 1 h 158"/>
                    <a:gd name="T52" fmla="*/ 1 w 157"/>
                    <a:gd name="T53" fmla="*/ 1 h 158"/>
                    <a:gd name="T54" fmla="*/ 1 w 157"/>
                    <a:gd name="T55" fmla="*/ 1 h 158"/>
                    <a:gd name="T56" fmla="*/ 1 w 157"/>
                    <a:gd name="T57" fmla="*/ 1 h 158"/>
                    <a:gd name="T58" fmla="*/ 1 w 157"/>
                    <a:gd name="T59" fmla="*/ 1 h 158"/>
                    <a:gd name="T60" fmla="*/ 1 w 157"/>
                    <a:gd name="T61" fmla="*/ 1 h 158"/>
                    <a:gd name="T62" fmla="*/ 1 w 157"/>
                    <a:gd name="T63" fmla="*/ 1 h 158"/>
                    <a:gd name="T64" fmla="*/ 1 w 157"/>
                    <a:gd name="T65" fmla="*/ 1 h 15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57"/>
                    <a:gd name="T100" fmla="*/ 0 h 158"/>
                    <a:gd name="T101" fmla="*/ 157 w 157"/>
                    <a:gd name="T102" fmla="*/ 158 h 158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57" h="158">
                      <a:moveTo>
                        <a:pt x="78" y="0"/>
                      </a:moveTo>
                      <a:lnTo>
                        <a:pt x="62" y="0"/>
                      </a:lnTo>
                      <a:lnTo>
                        <a:pt x="49" y="7"/>
                      </a:lnTo>
                      <a:lnTo>
                        <a:pt x="35" y="13"/>
                      </a:lnTo>
                      <a:lnTo>
                        <a:pt x="23" y="23"/>
                      </a:lnTo>
                      <a:lnTo>
                        <a:pt x="12" y="36"/>
                      </a:lnTo>
                      <a:lnTo>
                        <a:pt x="5" y="50"/>
                      </a:lnTo>
                      <a:lnTo>
                        <a:pt x="2" y="63"/>
                      </a:lnTo>
                      <a:lnTo>
                        <a:pt x="0" y="80"/>
                      </a:lnTo>
                      <a:lnTo>
                        <a:pt x="2" y="96"/>
                      </a:lnTo>
                      <a:lnTo>
                        <a:pt x="5" y="112"/>
                      </a:lnTo>
                      <a:lnTo>
                        <a:pt x="12" y="126"/>
                      </a:lnTo>
                      <a:lnTo>
                        <a:pt x="23" y="135"/>
                      </a:lnTo>
                      <a:lnTo>
                        <a:pt x="35" y="145"/>
                      </a:lnTo>
                      <a:lnTo>
                        <a:pt x="49" y="152"/>
                      </a:lnTo>
                      <a:lnTo>
                        <a:pt x="62" y="158"/>
                      </a:lnTo>
                      <a:lnTo>
                        <a:pt x="78" y="158"/>
                      </a:lnTo>
                      <a:lnTo>
                        <a:pt x="95" y="158"/>
                      </a:lnTo>
                      <a:lnTo>
                        <a:pt x="111" y="152"/>
                      </a:lnTo>
                      <a:lnTo>
                        <a:pt x="124" y="145"/>
                      </a:lnTo>
                      <a:lnTo>
                        <a:pt x="134" y="135"/>
                      </a:lnTo>
                      <a:lnTo>
                        <a:pt x="145" y="126"/>
                      </a:lnTo>
                      <a:lnTo>
                        <a:pt x="150" y="112"/>
                      </a:lnTo>
                      <a:lnTo>
                        <a:pt x="157" y="96"/>
                      </a:lnTo>
                      <a:lnTo>
                        <a:pt x="157" y="80"/>
                      </a:lnTo>
                      <a:lnTo>
                        <a:pt x="157" y="63"/>
                      </a:lnTo>
                      <a:lnTo>
                        <a:pt x="150" y="50"/>
                      </a:lnTo>
                      <a:lnTo>
                        <a:pt x="145" y="36"/>
                      </a:lnTo>
                      <a:lnTo>
                        <a:pt x="134" y="23"/>
                      </a:lnTo>
                      <a:lnTo>
                        <a:pt x="124" y="13"/>
                      </a:lnTo>
                      <a:lnTo>
                        <a:pt x="111" y="7"/>
                      </a:lnTo>
                      <a:lnTo>
                        <a:pt x="95" y="0"/>
                      </a:lnTo>
                      <a:lnTo>
                        <a:pt x="78" y="0"/>
                      </a:lnTo>
                      <a:close/>
                      <a:moveTo>
                        <a:pt x="78" y="126"/>
                      </a:moveTo>
                      <a:lnTo>
                        <a:pt x="72" y="126"/>
                      </a:lnTo>
                      <a:lnTo>
                        <a:pt x="62" y="122"/>
                      </a:lnTo>
                      <a:lnTo>
                        <a:pt x="51" y="119"/>
                      </a:lnTo>
                      <a:lnTo>
                        <a:pt x="49" y="112"/>
                      </a:lnTo>
                      <a:lnTo>
                        <a:pt x="42" y="105"/>
                      </a:lnTo>
                      <a:lnTo>
                        <a:pt x="35" y="99"/>
                      </a:lnTo>
                      <a:lnTo>
                        <a:pt x="32" y="89"/>
                      </a:lnTo>
                      <a:lnTo>
                        <a:pt x="32" y="80"/>
                      </a:lnTo>
                      <a:lnTo>
                        <a:pt x="32" y="73"/>
                      </a:lnTo>
                      <a:lnTo>
                        <a:pt x="35" y="63"/>
                      </a:lnTo>
                      <a:lnTo>
                        <a:pt x="42" y="57"/>
                      </a:lnTo>
                      <a:lnTo>
                        <a:pt x="49" y="46"/>
                      </a:lnTo>
                      <a:lnTo>
                        <a:pt x="51" y="40"/>
                      </a:lnTo>
                      <a:lnTo>
                        <a:pt x="62" y="36"/>
                      </a:lnTo>
                      <a:lnTo>
                        <a:pt x="72" y="33"/>
                      </a:lnTo>
                      <a:lnTo>
                        <a:pt x="78" y="33"/>
                      </a:lnTo>
                      <a:lnTo>
                        <a:pt x="88" y="33"/>
                      </a:lnTo>
                      <a:lnTo>
                        <a:pt x="97" y="36"/>
                      </a:lnTo>
                      <a:lnTo>
                        <a:pt x="108" y="40"/>
                      </a:lnTo>
                      <a:lnTo>
                        <a:pt x="115" y="46"/>
                      </a:lnTo>
                      <a:lnTo>
                        <a:pt x="120" y="57"/>
                      </a:lnTo>
                      <a:lnTo>
                        <a:pt x="124" y="63"/>
                      </a:lnTo>
                      <a:lnTo>
                        <a:pt x="127" y="73"/>
                      </a:lnTo>
                      <a:lnTo>
                        <a:pt x="127" y="80"/>
                      </a:lnTo>
                      <a:lnTo>
                        <a:pt x="127" y="89"/>
                      </a:lnTo>
                      <a:lnTo>
                        <a:pt x="124" y="99"/>
                      </a:lnTo>
                      <a:lnTo>
                        <a:pt x="120" y="105"/>
                      </a:lnTo>
                      <a:lnTo>
                        <a:pt x="115" y="112"/>
                      </a:lnTo>
                      <a:lnTo>
                        <a:pt x="108" y="119"/>
                      </a:lnTo>
                      <a:lnTo>
                        <a:pt x="97" y="122"/>
                      </a:lnTo>
                      <a:lnTo>
                        <a:pt x="88" y="126"/>
                      </a:lnTo>
                      <a:lnTo>
                        <a:pt x="78" y="12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52" name="Freeform 50"/>
                <p:cNvSpPr>
                  <a:spLocks/>
                </p:cNvSpPr>
                <p:nvPr/>
              </p:nvSpPr>
              <p:spPr bwMode="auto">
                <a:xfrm>
                  <a:off x="2751" y="2404"/>
                  <a:ext cx="438" cy="255"/>
                </a:xfrm>
                <a:custGeom>
                  <a:avLst/>
                  <a:gdLst>
                    <a:gd name="T0" fmla="*/ 1 w 867"/>
                    <a:gd name="T1" fmla="*/ 1 h 510"/>
                    <a:gd name="T2" fmla="*/ 1 w 867"/>
                    <a:gd name="T3" fmla="*/ 0 h 510"/>
                    <a:gd name="T4" fmla="*/ 0 w 867"/>
                    <a:gd name="T5" fmla="*/ 1 h 510"/>
                    <a:gd name="T6" fmla="*/ 1 w 867"/>
                    <a:gd name="T7" fmla="*/ 1 h 510"/>
                    <a:gd name="T8" fmla="*/ 1 w 867"/>
                    <a:gd name="T9" fmla="*/ 1 h 5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67"/>
                    <a:gd name="T16" fmla="*/ 0 h 510"/>
                    <a:gd name="T17" fmla="*/ 867 w 867"/>
                    <a:gd name="T18" fmla="*/ 510 h 51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67" h="510">
                      <a:moveTo>
                        <a:pt x="867" y="32"/>
                      </a:moveTo>
                      <a:lnTo>
                        <a:pt x="850" y="0"/>
                      </a:lnTo>
                      <a:lnTo>
                        <a:pt x="0" y="477"/>
                      </a:lnTo>
                      <a:lnTo>
                        <a:pt x="23" y="510"/>
                      </a:lnTo>
                      <a:lnTo>
                        <a:pt x="867" y="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53" name="Line 51"/>
                <p:cNvSpPr>
                  <a:spLocks noChangeShapeType="1"/>
                </p:cNvSpPr>
                <p:nvPr/>
              </p:nvSpPr>
              <p:spPr bwMode="auto">
                <a:xfrm>
                  <a:off x="3234" y="2403"/>
                  <a:ext cx="228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pic>
              <p:nvPicPr>
                <p:cNvPr id="54" name="Picture 53" descr="MCj0345770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3471" y="2412"/>
                  <a:ext cx="1338" cy="31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5" name="Picture 54" descr="MCj0345770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2431" y="2861"/>
                  <a:ext cx="1450" cy="31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6" name="Line 55"/>
                <p:cNvSpPr>
                  <a:spLocks noChangeShapeType="1"/>
                </p:cNvSpPr>
                <p:nvPr/>
              </p:nvSpPr>
              <p:spPr bwMode="auto">
                <a:xfrm>
                  <a:off x="4802" y="2705"/>
                  <a:ext cx="0" cy="49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57" name="Line 56"/>
                <p:cNvSpPr>
                  <a:spLocks noChangeShapeType="1"/>
                </p:cNvSpPr>
                <p:nvPr/>
              </p:nvSpPr>
              <p:spPr bwMode="auto">
                <a:xfrm>
                  <a:off x="4779" y="2976"/>
                  <a:ext cx="503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58" name="Litebulb"/>
                <p:cNvSpPr>
                  <a:spLocks noEditPoints="1" noChangeArrowheads="1"/>
                </p:cNvSpPr>
                <p:nvPr/>
              </p:nvSpPr>
              <p:spPr bwMode="auto">
                <a:xfrm>
                  <a:off x="4962" y="2433"/>
                  <a:ext cx="503" cy="68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3564 w 21600"/>
                    <a:gd name="T13" fmla="*/ 2179 h 21600"/>
                    <a:gd name="T14" fmla="*/ 18293 w 21600"/>
                    <a:gd name="T15" fmla="*/ 92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 extrusionOk="0">
                      <a:moveTo>
                        <a:pt x="10825" y="21723"/>
                      </a:moveTo>
                      <a:lnTo>
                        <a:pt x="11215" y="21723"/>
                      </a:lnTo>
                      <a:lnTo>
                        <a:pt x="11552" y="21688"/>
                      </a:lnTo>
                      <a:lnTo>
                        <a:pt x="11916" y="21617"/>
                      </a:lnTo>
                      <a:lnTo>
                        <a:pt x="12253" y="21547"/>
                      </a:lnTo>
                      <a:lnTo>
                        <a:pt x="12617" y="21441"/>
                      </a:lnTo>
                      <a:lnTo>
                        <a:pt x="12902" y="21317"/>
                      </a:lnTo>
                      <a:lnTo>
                        <a:pt x="13162" y="21176"/>
                      </a:lnTo>
                      <a:lnTo>
                        <a:pt x="13396" y="21000"/>
                      </a:lnTo>
                      <a:lnTo>
                        <a:pt x="13655" y="20841"/>
                      </a:lnTo>
                      <a:lnTo>
                        <a:pt x="13863" y="20629"/>
                      </a:lnTo>
                      <a:lnTo>
                        <a:pt x="14045" y="20435"/>
                      </a:lnTo>
                      <a:lnTo>
                        <a:pt x="14200" y="20223"/>
                      </a:lnTo>
                      <a:lnTo>
                        <a:pt x="14356" y="19994"/>
                      </a:lnTo>
                      <a:lnTo>
                        <a:pt x="14460" y="19747"/>
                      </a:lnTo>
                      <a:lnTo>
                        <a:pt x="14512" y="19482"/>
                      </a:lnTo>
                      <a:lnTo>
                        <a:pt x="14512" y="19235"/>
                      </a:lnTo>
                      <a:lnTo>
                        <a:pt x="14512" y="19147"/>
                      </a:lnTo>
                      <a:lnTo>
                        <a:pt x="14512" y="18900"/>
                      </a:lnTo>
                      <a:lnTo>
                        <a:pt x="14512" y="18529"/>
                      </a:lnTo>
                      <a:lnTo>
                        <a:pt x="14512" y="18052"/>
                      </a:lnTo>
                      <a:lnTo>
                        <a:pt x="14512" y="17505"/>
                      </a:lnTo>
                      <a:lnTo>
                        <a:pt x="14512" y="16976"/>
                      </a:lnTo>
                      <a:lnTo>
                        <a:pt x="14512" y="16464"/>
                      </a:lnTo>
                      <a:lnTo>
                        <a:pt x="14512" y="15952"/>
                      </a:lnTo>
                      <a:lnTo>
                        <a:pt x="14512" y="15758"/>
                      </a:lnTo>
                      <a:lnTo>
                        <a:pt x="14616" y="15547"/>
                      </a:lnTo>
                      <a:lnTo>
                        <a:pt x="14694" y="15352"/>
                      </a:lnTo>
                      <a:lnTo>
                        <a:pt x="14798" y="15141"/>
                      </a:lnTo>
                      <a:lnTo>
                        <a:pt x="15161" y="14735"/>
                      </a:lnTo>
                      <a:lnTo>
                        <a:pt x="15602" y="14329"/>
                      </a:lnTo>
                      <a:lnTo>
                        <a:pt x="16745" y="13552"/>
                      </a:lnTo>
                      <a:lnTo>
                        <a:pt x="18043" y="12670"/>
                      </a:lnTo>
                      <a:lnTo>
                        <a:pt x="18744" y="12194"/>
                      </a:lnTo>
                      <a:lnTo>
                        <a:pt x="19341" y="11647"/>
                      </a:lnTo>
                      <a:lnTo>
                        <a:pt x="19938" y="11099"/>
                      </a:lnTo>
                      <a:lnTo>
                        <a:pt x="20483" y="10464"/>
                      </a:lnTo>
                      <a:lnTo>
                        <a:pt x="20743" y="10164"/>
                      </a:lnTo>
                      <a:lnTo>
                        <a:pt x="20950" y="9794"/>
                      </a:lnTo>
                      <a:lnTo>
                        <a:pt x="21132" y="9441"/>
                      </a:lnTo>
                      <a:lnTo>
                        <a:pt x="21288" y="9035"/>
                      </a:lnTo>
                      <a:lnTo>
                        <a:pt x="21444" y="8664"/>
                      </a:lnTo>
                      <a:lnTo>
                        <a:pt x="21548" y="8223"/>
                      </a:lnTo>
                      <a:lnTo>
                        <a:pt x="21600" y="7782"/>
                      </a:lnTo>
                      <a:lnTo>
                        <a:pt x="21600" y="7341"/>
                      </a:lnTo>
                      <a:lnTo>
                        <a:pt x="21600" y="6935"/>
                      </a:lnTo>
                      <a:lnTo>
                        <a:pt x="21548" y="6564"/>
                      </a:lnTo>
                      <a:lnTo>
                        <a:pt x="21496" y="6229"/>
                      </a:lnTo>
                      <a:lnTo>
                        <a:pt x="21392" y="5858"/>
                      </a:lnTo>
                      <a:lnTo>
                        <a:pt x="21288" y="5523"/>
                      </a:lnTo>
                      <a:lnTo>
                        <a:pt x="21132" y="5135"/>
                      </a:lnTo>
                      <a:lnTo>
                        <a:pt x="20950" y="4800"/>
                      </a:lnTo>
                      <a:lnTo>
                        <a:pt x="20743" y="4464"/>
                      </a:lnTo>
                      <a:lnTo>
                        <a:pt x="20535" y="4164"/>
                      </a:lnTo>
                      <a:lnTo>
                        <a:pt x="20301" y="3847"/>
                      </a:lnTo>
                      <a:lnTo>
                        <a:pt x="20042" y="3547"/>
                      </a:lnTo>
                      <a:lnTo>
                        <a:pt x="19782" y="3247"/>
                      </a:lnTo>
                      <a:lnTo>
                        <a:pt x="19133" y="2664"/>
                      </a:lnTo>
                      <a:lnTo>
                        <a:pt x="18458" y="2152"/>
                      </a:lnTo>
                      <a:lnTo>
                        <a:pt x="17705" y="1694"/>
                      </a:lnTo>
                      <a:lnTo>
                        <a:pt x="16849" y="1252"/>
                      </a:lnTo>
                      <a:lnTo>
                        <a:pt x="16407" y="1076"/>
                      </a:lnTo>
                      <a:lnTo>
                        <a:pt x="15940" y="900"/>
                      </a:lnTo>
                      <a:lnTo>
                        <a:pt x="15499" y="741"/>
                      </a:lnTo>
                      <a:lnTo>
                        <a:pt x="15057" y="600"/>
                      </a:lnTo>
                      <a:lnTo>
                        <a:pt x="14564" y="458"/>
                      </a:lnTo>
                      <a:lnTo>
                        <a:pt x="14045" y="335"/>
                      </a:lnTo>
                      <a:lnTo>
                        <a:pt x="13500" y="229"/>
                      </a:lnTo>
                      <a:lnTo>
                        <a:pt x="13006" y="158"/>
                      </a:lnTo>
                      <a:lnTo>
                        <a:pt x="12461" y="88"/>
                      </a:lnTo>
                      <a:lnTo>
                        <a:pt x="11968" y="52"/>
                      </a:lnTo>
                      <a:lnTo>
                        <a:pt x="11423" y="17"/>
                      </a:lnTo>
                      <a:lnTo>
                        <a:pt x="10825" y="17"/>
                      </a:lnTo>
                      <a:lnTo>
                        <a:pt x="10254" y="17"/>
                      </a:lnTo>
                      <a:lnTo>
                        <a:pt x="9709" y="52"/>
                      </a:lnTo>
                      <a:lnTo>
                        <a:pt x="9216" y="88"/>
                      </a:lnTo>
                      <a:lnTo>
                        <a:pt x="8671" y="158"/>
                      </a:lnTo>
                      <a:lnTo>
                        <a:pt x="8177" y="229"/>
                      </a:lnTo>
                      <a:lnTo>
                        <a:pt x="7632" y="335"/>
                      </a:lnTo>
                      <a:lnTo>
                        <a:pt x="7113" y="458"/>
                      </a:lnTo>
                      <a:lnTo>
                        <a:pt x="6620" y="600"/>
                      </a:lnTo>
                      <a:lnTo>
                        <a:pt x="6178" y="741"/>
                      </a:lnTo>
                      <a:lnTo>
                        <a:pt x="5737" y="900"/>
                      </a:lnTo>
                      <a:lnTo>
                        <a:pt x="5270" y="1076"/>
                      </a:lnTo>
                      <a:lnTo>
                        <a:pt x="4828" y="1252"/>
                      </a:lnTo>
                      <a:lnTo>
                        <a:pt x="3972" y="1694"/>
                      </a:lnTo>
                      <a:lnTo>
                        <a:pt x="3219" y="2152"/>
                      </a:lnTo>
                      <a:lnTo>
                        <a:pt x="2544" y="2664"/>
                      </a:lnTo>
                      <a:lnTo>
                        <a:pt x="1895" y="3247"/>
                      </a:lnTo>
                      <a:lnTo>
                        <a:pt x="1635" y="3547"/>
                      </a:lnTo>
                      <a:lnTo>
                        <a:pt x="1375" y="3847"/>
                      </a:lnTo>
                      <a:lnTo>
                        <a:pt x="1142" y="4164"/>
                      </a:lnTo>
                      <a:lnTo>
                        <a:pt x="934" y="4464"/>
                      </a:lnTo>
                      <a:lnTo>
                        <a:pt x="726" y="4800"/>
                      </a:lnTo>
                      <a:lnTo>
                        <a:pt x="545" y="5135"/>
                      </a:lnTo>
                      <a:lnTo>
                        <a:pt x="389" y="5523"/>
                      </a:lnTo>
                      <a:lnTo>
                        <a:pt x="285" y="5858"/>
                      </a:lnTo>
                      <a:lnTo>
                        <a:pt x="181" y="6229"/>
                      </a:lnTo>
                      <a:lnTo>
                        <a:pt x="129" y="6564"/>
                      </a:lnTo>
                      <a:lnTo>
                        <a:pt x="77" y="6935"/>
                      </a:lnTo>
                      <a:lnTo>
                        <a:pt x="77" y="7341"/>
                      </a:lnTo>
                      <a:lnTo>
                        <a:pt x="77" y="7782"/>
                      </a:lnTo>
                      <a:lnTo>
                        <a:pt x="129" y="8223"/>
                      </a:lnTo>
                      <a:lnTo>
                        <a:pt x="233" y="8664"/>
                      </a:lnTo>
                      <a:lnTo>
                        <a:pt x="389" y="9035"/>
                      </a:lnTo>
                      <a:lnTo>
                        <a:pt x="545" y="9441"/>
                      </a:lnTo>
                      <a:lnTo>
                        <a:pt x="726" y="9794"/>
                      </a:lnTo>
                      <a:lnTo>
                        <a:pt x="934" y="10164"/>
                      </a:lnTo>
                      <a:lnTo>
                        <a:pt x="1194" y="10464"/>
                      </a:lnTo>
                      <a:lnTo>
                        <a:pt x="1739" y="11099"/>
                      </a:lnTo>
                      <a:lnTo>
                        <a:pt x="2336" y="11647"/>
                      </a:lnTo>
                      <a:lnTo>
                        <a:pt x="2933" y="12194"/>
                      </a:lnTo>
                      <a:lnTo>
                        <a:pt x="3634" y="12670"/>
                      </a:lnTo>
                      <a:lnTo>
                        <a:pt x="4932" y="13552"/>
                      </a:lnTo>
                      <a:lnTo>
                        <a:pt x="6075" y="14329"/>
                      </a:lnTo>
                      <a:lnTo>
                        <a:pt x="6516" y="14735"/>
                      </a:lnTo>
                      <a:lnTo>
                        <a:pt x="6879" y="15141"/>
                      </a:lnTo>
                      <a:lnTo>
                        <a:pt x="6983" y="15352"/>
                      </a:lnTo>
                      <a:lnTo>
                        <a:pt x="7061" y="15547"/>
                      </a:lnTo>
                      <a:lnTo>
                        <a:pt x="7165" y="15758"/>
                      </a:lnTo>
                      <a:lnTo>
                        <a:pt x="7165" y="15952"/>
                      </a:lnTo>
                      <a:lnTo>
                        <a:pt x="7165" y="16464"/>
                      </a:lnTo>
                      <a:lnTo>
                        <a:pt x="7165" y="16976"/>
                      </a:lnTo>
                      <a:lnTo>
                        <a:pt x="7165" y="17505"/>
                      </a:lnTo>
                      <a:lnTo>
                        <a:pt x="7165" y="18052"/>
                      </a:lnTo>
                      <a:lnTo>
                        <a:pt x="7165" y="18529"/>
                      </a:lnTo>
                      <a:lnTo>
                        <a:pt x="7165" y="18900"/>
                      </a:lnTo>
                      <a:lnTo>
                        <a:pt x="7165" y="19147"/>
                      </a:lnTo>
                      <a:lnTo>
                        <a:pt x="7165" y="19235"/>
                      </a:lnTo>
                      <a:lnTo>
                        <a:pt x="7165" y="19482"/>
                      </a:lnTo>
                      <a:lnTo>
                        <a:pt x="7217" y="19747"/>
                      </a:lnTo>
                      <a:lnTo>
                        <a:pt x="7321" y="19994"/>
                      </a:lnTo>
                      <a:lnTo>
                        <a:pt x="7476" y="20223"/>
                      </a:lnTo>
                      <a:lnTo>
                        <a:pt x="7632" y="20435"/>
                      </a:lnTo>
                      <a:lnTo>
                        <a:pt x="7814" y="20629"/>
                      </a:lnTo>
                      <a:lnTo>
                        <a:pt x="8022" y="20841"/>
                      </a:lnTo>
                      <a:lnTo>
                        <a:pt x="8281" y="21000"/>
                      </a:lnTo>
                      <a:lnTo>
                        <a:pt x="8515" y="21176"/>
                      </a:lnTo>
                      <a:lnTo>
                        <a:pt x="8775" y="21317"/>
                      </a:lnTo>
                      <a:lnTo>
                        <a:pt x="9060" y="21441"/>
                      </a:lnTo>
                      <a:lnTo>
                        <a:pt x="9424" y="21547"/>
                      </a:lnTo>
                      <a:lnTo>
                        <a:pt x="9761" y="21617"/>
                      </a:lnTo>
                      <a:lnTo>
                        <a:pt x="10125" y="21688"/>
                      </a:lnTo>
                      <a:lnTo>
                        <a:pt x="10462" y="21723"/>
                      </a:lnTo>
                      <a:lnTo>
                        <a:pt x="10825" y="21723"/>
                      </a:lnTo>
                      <a:close/>
                    </a:path>
                    <a:path w="21600" h="21600" extrusionOk="0">
                      <a:moveTo>
                        <a:pt x="9242" y="14417"/>
                      </a:moveTo>
                      <a:lnTo>
                        <a:pt x="8541" y="12035"/>
                      </a:lnTo>
                      <a:lnTo>
                        <a:pt x="7295" y="10129"/>
                      </a:lnTo>
                      <a:lnTo>
                        <a:pt x="6905" y="9652"/>
                      </a:lnTo>
                      <a:lnTo>
                        <a:pt x="8541" y="10182"/>
                      </a:lnTo>
                      <a:lnTo>
                        <a:pt x="9787" y="9547"/>
                      </a:lnTo>
                      <a:lnTo>
                        <a:pt x="11189" y="10129"/>
                      </a:lnTo>
                      <a:lnTo>
                        <a:pt x="12279" y="9547"/>
                      </a:lnTo>
                      <a:lnTo>
                        <a:pt x="13370" y="10076"/>
                      </a:lnTo>
                      <a:lnTo>
                        <a:pt x="14850" y="9652"/>
                      </a:lnTo>
                      <a:lnTo>
                        <a:pt x="12902" y="12247"/>
                      </a:lnTo>
                      <a:lnTo>
                        <a:pt x="12357" y="14417"/>
                      </a:lnTo>
                      <a:moveTo>
                        <a:pt x="7191" y="15952"/>
                      </a:moveTo>
                      <a:lnTo>
                        <a:pt x="14512" y="15952"/>
                      </a:lnTo>
                      <a:lnTo>
                        <a:pt x="14512" y="17064"/>
                      </a:lnTo>
                      <a:lnTo>
                        <a:pt x="7191" y="17047"/>
                      </a:lnTo>
                      <a:lnTo>
                        <a:pt x="7191" y="18123"/>
                      </a:lnTo>
                      <a:lnTo>
                        <a:pt x="14512" y="18158"/>
                      </a:lnTo>
                      <a:lnTo>
                        <a:pt x="14538" y="19182"/>
                      </a:lnTo>
                      <a:lnTo>
                        <a:pt x="7217" y="19182"/>
                      </a:lnTo>
                    </a:path>
                  </a:pathLst>
                </a:custGeom>
                <a:solidFill>
                  <a:srgbClr val="FFFFCC"/>
                </a:solidFill>
                <a:ln w="571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grpSp>
              <p:nvGrpSpPr>
                <p:cNvPr id="59" name="Group 61"/>
                <p:cNvGrpSpPr>
                  <a:grpSpLocks/>
                </p:cNvGrpSpPr>
                <p:nvPr/>
              </p:nvGrpSpPr>
              <p:grpSpPr bwMode="auto">
                <a:xfrm>
                  <a:off x="3361" y="2841"/>
                  <a:ext cx="1407" cy="363"/>
                  <a:chOff x="3378" y="1846"/>
                  <a:chExt cx="1407" cy="363"/>
                </a:xfrm>
              </p:grpSpPr>
              <p:sp>
                <p:nvSpPr>
                  <p:cNvPr id="64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4558" y="1891"/>
                    <a:ext cx="0" cy="318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65" name="Line 6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58" y="2205"/>
                    <a:ext cx="227" cy="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66" name="Rectangle 64"/>
                  <p:cNvSpPr>
                    <a:spLocks noChangeArrowheads="1"/>
                  </p:cNvSpPr>
                  <p:nvPr/>
                </p:nvSpPr>
                <p:spPr bwMode="auto">
                  <a:xfrm>
                    <a:off x="3378" y="2139"/>
                    <a:ext cx="488" cy="20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eaLnBrk="1" hangingPunct="1"/>
                    <a:endParaRPr lang="zh-TW" altLang="en-US" b="0">
                      <a:latin typeface="Courier" pitchFamily="49" charset="0"/>
                      <a:ea typeface="新細明體" charset="-120"/>
                    </a:endParaRPr>
                  </a:p>
                </p:txBody>
              </p:sp>
              <p:sp>
                <p:nvSpPr>
                  <p:cNvPr id="67" name="Freeform 65"/>
                  <p:cNvSpPr>
                    <a:spLocks noEditPoints="1"/>
                  </p:cNvSpPr>
                  <p:nvPr/>
                </p:nvSpPr>
                <p:spPr bwMode="auto">
                  <a:xfrm>
                    <a:off x="3856" y="2107"/>
                    <a:ext cx="79" cy="78"/>
                  </a:xfrm>
                  <a:custGeom>
                    <a:avLst/>
                    <a:gdLst>
                      <a:gd name="T0" fmla="*/ 1 w 158"/>
                      <a:gd name="T1" fmla="*/ 0 h 158"/>
                      <a:gd name="T2" fmla="*/ 1 w 158"/>
                      <a:gd name="T3" fmla="*/ 0 h 158"/>
                      <a:gd name="T4" fmla="*/ 1 w 158"/>
                      <a:gd name="T5" fmla="*/ 0 h 158"/>
                      <a:gd name="T6" fmla="*/ 1 w 158"/>
                      <a:gd name="T7" fmla="*/ 0 h 158"/>
                      <a:gd name="T8" fmla="*/ 1 w 158"/>
                      <a:gd name="T9" fmla="*/ 0 h 158"/>
                      <a:gd name="T10" fmla="*/ 1 w 158"/>
                      <a:gd name="T11" fmla="*/ 0 h 158"/>
                      <a:gd name="T12" fmla="*/ 1 w 158"/>
                      <a:gd name="T13" fmla="*/ 0 h 158"/>
                      <a:gd name="T14" fmla="*/ 1 w 158"/>
                      <a:gd name="T15" fmla="*/ 0 h 158"/>
                      <a:gd name="T16" fmla="*/ 1 w 158"/>
                      <a:gd name="T17" fmla="*/ 0 h 158"/>
                      <a:gd name="T18" fmla="*/ 1 w 158"/>
                      <a:gd name="T19" fmla="*/ 0 h 158"/>
                      <a:gd name="T20" fmla="*/ 1 w 158"/>
                      <a:gd name="T21" fmla="*/ 0 h 158"/>
                      <a:gd name="T22" fmla="*/ 1 w 158"/>
                      <a:gd name="T23" fmla="*/ 0 h 158"/>
                      <a:gd name="T24" fmla="*/ 1 w 158"/>
                      <a:gd name="T25" fmla="*/ 0 h 158"/>
                      <a:gd name="T26" fmla="*/ 1 w 158"/>
                      <a:gd name="T27" fmla="*/ 0 h 158"/>
                      <a:gd name="T28" fmla="*/ 1 w 158"/>
                      <a:gd name="T29" fmla="*/ 0 h 158"/>
                      <a:gd name="T30" fmla="*/ 1 w 158"/>
                      <a:gd name="T31" fmla="*/ 0 h 158"/>
                      <a:gd name="T32" fmla="*/ 1 w 158"/>
                      <a:gd name="T33" fmla="*/ 0 h 158"/>
                      <a:gd name="T34" fmla="*/ 1 w 158"/>
                      <a:gd name="T35" fmla="*/ 0 h 158"/>
                      <a:gd name="T36" fmla="*/ 1 w 158"/>
                      <a:gd name="T37" fmla="*/ 0 h 158"/>
                      <a:gd name="T38" fmla="*/ 1 w 158"/>
                      <a:gd name="T39" fmla="*/ 0 h 158"/>
                      <a:gd name="T40" fmla="*/ 1 w 158"/>
                      <a:gd name="T41" fmla="*/ 0 h 158"/>
                      <a:gd name="T42" fmla="*/ 1 w 158"/>
                      <a:gd name="T43" fmla="*/ 0 h 158"/>
                      <a:gd name="T44" fmla="*/ 1 w 158"/>
                      <a:gd name="T45" fmla="*/ 0 h 158"/>
                      <a:gd name="T46" fmla="*/ 1 w 158"/>
                      <a:gd name="T47" fmla="*/ 0 h 158"/>
                      <a:gd name="T48" fmla="*/ 1 w 158"/>
                      <a:gd name="T49" fmla="*/ 0 h 158"/>
                      <a:gd name="T50" fmla="*/ 1 w 158"/>
                      <a:gd name="T51" fmla="*/ 0 h 158"/>
                      <a:gd name="T52" fmla="*/ 1 w 158"/>
                      <a:gd name="T53" fmla="*/ 0 h 158"/>
                      <a:gd name="T54" fmla="*/ 1 w 158"/>
                      <a:gd name="T55" fmla="*/ 0 h 158"/>
                      <a:gd name="T56" fmla="*/ 1 w 158"/>
                      <a:gd name="T57" fmla="*/ 0 h 158"/>
                      <a:gd name="T58" fmla="*/ 1 w 158"/>
                      <a:gd name="T59" fmla="*/ 0 h 158"/>
                      <a:gd name="T60" fmla="*/ 1 w 158"/>
                      <a:gd name="T61" fmla="*/ 0 h 158"/>
                      <a:gd name="T62" fmla="*/ 1 w 158"/>
                      <a:gd name="T63" fmla="*/ 0 h 158"/>
                      <a:gd name="T64" fmla="*/ 1 w 158"/>
                      <a:gd name="T65" fmla="*/ 0 h 158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158"/>
                      <a:gd name="T100" fmla="*/ 0 h 158"/>
                      <a:gd name="T101" fmla="*/ 158 w 158"/>
                      <a:gd name="T102" fmla="*/ 158 h 158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158" h="158">
                        <a:moveTo>
                          <a:pt x="78" y="0"/>
                        </a:moveTo>
                        <a:lnTo>
                          <a:pt x="62" y="0"/>
                        </a:lnTo>
                        <a:lnTo>
                          <a:pt x="49" y="6"/>
                        </a:lnTo>
                        <a:lnTo>
                          <a:pt x="36" y="13"/>
                        </a:lnTo>
                        <a:lnTo>
                          <a:pt x="23" y="23"/>
                        </a:lnTo>
                        <a:lnTo>
                          <a:pt x="13" y="36"/>
                        </a:lnTo>
                        <a:lnTo>
                          <a:pt x="6" y="49"/>
                        </a:lnTo>
                        <a:lnTo>
                          <a:pt x="3" y="62"/>
                        </a:lnTo>
                        <a:lnTo>
                          <a:pt x="0" y="79"/>
                        </a:lnTo>
                        <a:lnTo>
                          <a:pt x="3" y="96"/>
                        </a:lnTo>
                        <a:lnTo>
                          <a:pt x="6" y="112"/>
                        </a:lnTo>
                        <a:lnTo>
                          <a:pt x="13" y="125"/>
                        </a:lnTo>
                        <a:lnTo>
                          <a:pt x="23" y="135"/>
                        </a:lnTo>
                        <a:lnTo>
                          <a:pt x="36" y="144"/>
                        </a:lnTo>
                        <a:lnTo>
                          <a:pt x="49" y="151"/>
                        </a:lnTo>
                        <a:lnTo>
                          <a:pt x="62" y="158"/>
                        </a:lnTo>
                        <a:lnTo>
                          <a:pt x="78" y="158"/>
                        </a:lnTo>
                        <a:lnTo>
                          <a:pt x="95" y="158"/>
                        </a:lnTo>
                        <a:lnTo>
                          <a:pt x="112" y="151"/>
                        </a:lnTo>
                        <a:lnTo>
                          <a:pt x="124" y="144"/>
                        </a:lnTo>
                        <a:lnTo>
                          <a:pt x="135" y="135"/>
                        </a:lnTo>
                        <a:lnTo>
                          <a:pt x="145" y="125"/>
                        </a:lnTo>
                        <a:lnTo>
                          <a:pt x="151" y="112"/>
                        </a:lnTo>
                        <a:lnTo>
                          <a:pt x="158" y="96"/>
                        </a:lnTo>
                        <a:lnTo>
                          <a:pt x="158" y="79"/>
                        </a:lnTo>
                        <a:lnTo>
                          <a:pt x="158" y="62"/>
                        </a:lnTo>
                        <a:lnTo>
                          <a:pt x="151" y="49"/>
                        </a:lnTo>
                        <a:lnTo>
                          <a:pt x="145" y="36"/>
                        </a:lnTo>
                        <a:lnTo>
                          <a:pt x="135" y="23"/>
                        </a:lnTo>
                        <a:lnTo>
                          <a:pt x="124" y="13"/>
                        </a:lnTo>
                        <a:lnTo>
                          <a:pt x="112" y="6"/>
                        </a:lnTo>
                        <a:lnTo>
                          <a:pt x="95" y="0"/>
                        </a:lnTo>
                        <a:lnTo>
                          <a:pt x="78" y="0"/>
                        </a:lnTo>
                        <a:close/>
                        <a:moveTo>
                          <a:pt x="78" y="125"/>
                        </a:moveTo>
                        <a:lnTo>
                          <a:pt x="72" y="125"/>
                        </a:lnTo>
                        <a:lnTo>
                          <a:pt x="62" y="121"/>
                        </a:lnTo>
                        <a:lnTo>
                          <a:pt x="52" y="119"/>
                        </a:lnTo>
                        <a:lnTo>
                          <a:pt x="49" y="112"/>
                        </a:lnTo>
                        <a:lnTo>
                          <a:pt x="42" y="105"/>
                        </a:lnTo>
                        <a:lnTo>
                          <a:pt x="36" y="98"/>
                        </a:lnTo>
                        <a:lnTo>
                          <a:pt x="32" y="89"/>
                        </a:lnTo>
                        <a:lnTo>
                          <a:pt x="32" y="79"/>
                        </a:lnTo>
                        <a:lnTo>
                          <a:pt x="32" y="72"/>
                        </a:lnTo>
                        <a:lnTo>
                          <a:pt x="36" y="62"/>
                        </a:lnTo>
                        <a:lnTo>
                          <a:pt x="42" y="56"/>
                        </a:lnTo>
                        <a:lnTo>
                          <a:pt x="49" y="46"/>
                        </a:lnTo>
                        <a:lnTo>
                          <a:pt x="52" y="39"/>
                        </a:lnTo>
                        <a:lnTo>
                          <a:pt x="62" y="36"/>
                        </a:lnTo>
                        <a:lnTo>
                          <a:pt x="72" y="33"/>
                        </a:lnTo>
                        <a:lnTo>
                          <a:pt x="78" y="33"/>
                        </a:lnTo>
                        <a:lnTo>
                          <a:pt x="89" y="33"/>
                        </a:lnTo>
                        <a:lnTo>
                          <a:pt x="99" y="36"/>
                        </a:lnTo>
                        <a:lnTo>
                          <a:pt x="108" y="39"/>
                        </a:lnTo>
                        <a:lnTo>
                          <a:pt x="115" y="46"/>
                        </a:lnTo>
                        <a:lnTo>
                          <a:pt x="122" y="56"/>
                        </a:lnTo>
                        <a:lnTo>
                          <a:pt x="124" y="62"/>
                        </a:lnTo>
                        <a:lnTo>
                          <a:pt x="128" y="72"/>
                        </a:lnTo>
                        <a:lnTo>
                          <a:pt x="128" y="79"/>
                        </a:lnTo>
                        <a:lnTo>
                          <a:pt x="128" y="89"/>
                        </a:lnTo>
                        <a:lnTo>
                          <a:pt x="124" y="98"/>
                        </a:lnTo>
                        <a:lnTo>
                          <a:pt x="122" y="105"/>
                        </a:lnTo>
                        <a:lnTo>
                          <a:pt x="115" y="112"/>
                        </a:lnTo>
                        <a:lnTo>
                          <a:pt x="108" y="119"/>
                        </a:lnTo>
                        <a:lnTo>
                          <a:pt x="99" y="121"/>
                        </a:lnTo>
                        <a:lnTo>
                          <a:pt x="89" y="125"/>
                        </a:lnTo>
                        <a:lnTo>
                          <a:pt x="78" y="12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68" name="Freeform 66"/>
                  <p:cNvSpPr>
                    <a:spLocks noEditPoints="1"/>
                  </p:cNvSpPr>
                  <p:nvPr/>
                </p:nvSpPr>
                <p:spPr bwMode="auto">
                  <a:xfrm>
                    <a:off x="4251" y="1846"/>
                    <a:ext cx="79" cy="79"/>
                  </a:xfrm>
                  <a:custGeom>
                    <a:avLst/>
                    <a:gdLst>
                      <a:gd name="T0" fmla="*/ 1 w 157"/>
                      <a:gd name="T1" fmla="*/ 0 h 158"/>
                      <a:gd name="T2" fmla="*/ 1 w 157"/>
                      <a:gd name="T3" fmla="*/ 1 h 158"/>
                      <a:gd name="T4" fmla="*/ 1 w 157"/>
                      <a:gd name="T5" fmla="*/ 1 h 158"/>
                      <a:gd name="T6" fmla="*/ 1 w 157"/>
                      <a:gd name="T7" fmla="*/ 1 h 158"/>
                      <a:gd name="T8" fmla="*/ 1 w 157"/>
                      <a:gd name="T9" fmla="*/ 1 h 158"/>
                      <a:gd name="T10" fmla="*/ 1 w 157"/>
                      <a:gd name="T11" fmla="*/ 1 h 158"/>
                      <a:gd name="T12" fmla="*/ 1 w 157"/>
                      <a:gd name="T13" fmla="*/ 1 h 158"/>
                      <a:gd name="T14" fmla="*/ 1 w 157"/>
                      <a:gd name="T15" fmla="*/ 1 h 158"/>
                      <a:gd name="T16" fmla="*/ 1 w 157"/>
                      <a:gd name="T17" fmla="*/ 1 h 158"/>
                      <a:gd name="T18" fmla="*/ 1 w 157"/>
                      <a:gd name="T19" fmla="*/ 1 h 158"/>
                      <a:gd name="T20" fmla="*/ 1 w 157"/>
                      <a:gd name="T21" fmla="*/ 1 h 158"/>
                      <a:gd name="T22" fmla="*/ 1 w 157"/>
                      <a:gd name="T23" fmla="*/ 1 h 158"/>
                      <a:gd name="T24" fmla="*/ 1 w 157"/>
                      <a:gd name="T25" fmla="*/ 1 h 158"/>
                      <a:gd name="T26" fmla="*/ 1 w 157"/>
                      <a:gd name="T27" fmla="*/ 1 h 158"/>
                      <a:gd name="T28" fmla="*/ 1 w 157"/>
                      <a:gd name="T29" fmla="*/ 1 h 158"/>
                      <a:gd name="T30" fmla="*/ 1 w 157"/>
                      <a:gd name="T31" fmla="*/ 0 h 158"/>
                      <a:gd name="T32" fmla="*/ 1 w 157"/>
                      <a:gd name="T33" fmla="*/ 1 h 158"/>
                      <a:gd name="T34" fmla="*/ 1 w 157"/>
                      <a:gd name="T35" fmla="*/ 1 h 158"/>
                      <a:gd name="T36" fmla="*/ 1 w 157"/>
                      <a:gd name="T37" fmla="*/ 1 h 158"/>
                      <a:gd name="T38" fmla="*/ 1 w 157"/>
                      <a:gd name="T39" fmla="*/ 1 h 158"/>
                      <a:gd name="T40" fmla="*/ 1 w 157"/>
                      <a:gd name="T41" fmla="*/ 1 h 158"/>
                      <a:gd name="T42" fmla="*/ 1 w 157"/>
                      <a:gd name="T43" fmla="*/ 1 h 158"/>
                      <a:gd name="T44" fmla="*/ 1 w 157"/>
                      <a:gd name="T45" fmla="*/ 1 h 158"/>
                      <a:gd name="T46" fmla="*/ 1 w 157"/>
                      <a:gd name="T47" fmla="*/ 1 h 158"/>
                      <a:gd name="T48" fmla="*/ 1 w 157"/>
                      <a:gd name="T49" fmla="*/ 1 h 158"/>
                      <a:gd name="T50" fmla="*/ 1 w 157"/>
                      <a:gd name="T51" fmla="*/ 1 h 158"/>
                      <a:gd name="T52" fmla="*/ 1 w 157"/>
                      <a:gd name="T53" fmla="*/ 1 h 158"/>
                      <a:gd name="T54" fmla="*/ 1 w 157"/>
                      <a:gd name="T55" fmla="*/ 1 h 158"/>
                      <a:gd name="T56" fmla="*/ 1 w 157"/>
                      <a:gd name="T57" fmla="*/ 1 h 158"/>
                      <a:gd name="T58" fmla="*/ 1 w 157"/>
                      <a:gd name="T59" fmla="*/ 1 h 158"/>
                      <a:gd name="T60" fmla="*/ 1 w 157"/>
                      <a:gd name="T61" fmla="*/ 1 h 158"/>
                      <a:gd name="T62" fmla="*/ 1 w 157"/>
                      <a:gd name="T63" fmla="*/ 1 h 158"/>
                      <a:gd name="T64" fmla="*/ 1 w 157"/>
                      <a:gd name="T65" fmla="*/ 1 h 158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157"/>
                      <a:gd name="T100" fmla="*/ 0 h 158"/>
                      <a:gd name="T101" fmla="*/ 157 w 157"/>
                      <a:gd name="T102" fmla="*/ 158 h 158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157" h="158">
                        <a:moveTo>
                          <a:pt x="78" y="0"/>
                        </a:moveTo>
                        <a:lnTo>
                          <a:pt x="62" y="0"/>
                        </a:lnTo>
                        <a:lnTo>
                          <a:pt x="49" y="7"/>
                        </a:lnTo>
                        <a:lnTo>
                          <a:pt x="35" y="13"/>
                        </a:lnTo>
                        <a:lnTo>
                          <a:pt x="23" y="23"/>
                        </a:lnTo>
                        <a:lnTo>
                          <a:pt x="12" y="36"/>
                        </a:lnTo>
                        <a:lnTo>
                          <a:pt x="5" y="50"/>
                        </a:lnTo>
                        <a:lnTo>
                          <a:pt x="2" y="63"/>
                        </a:lnTo>
                        <a:lnTo>
                          <a:pt x="0" y="80"/>
                        </a:lnTo>
                        <a:lnTo>
                          <a:pt x="2" y="96"/>
                        </a:lnTo>
                        <a:lnTo>
                          <a:pt x="5" y="112"/>
                        </a:lnTo>
                        <a:lnTo>
                          <a:pt x="12" y="126"/>
                        </a:lnTo>
                        <a:lnTo>
                          <a:pt x="23" y="135"/>
                        </a:lnTo>
                        <a:lnTo>
                          <a:pt x="35" y="145"/>
                        </a:lnTo>
                        <a:lnTo>
                          <a:pt x="49" y="152"/>
                        </a:lnTo>
                        <a:lnTo>
                          <a:pt x="62" y="158"/>
                        </a:lnTo>
                        <a:lnTo>
                          <a:pt x="78" y="158"/>
                        </a:lnTo>
                        <a:lnTo>
                          <a:pt x="95" y="158"/>
                        </a:lnTo>
                        <a:lnTo>
                          <a:pt x="111" y="152"/>
                        </a:lnTo>
                        <a:lnTo>
                          <a:pt x="124" y="145"/>
                        </a:lnTo>
                        <a:lnTo>
                          <a:pt x="134" y="135"/>
                        </a:lnTo>
                        <a:lnTo>
                          <a:pt x="145" y="126"/>
                        </a:lnTo>
                        <a:lnTo>
                          <a:pt x="150" y="112"/>
                        </a:lnTo>
                        <a:lnTo>
                          <a:pt x="157" y="96"/>
                        </a:lnTo>
                        <a:lnTo>
                          <a:pt x="157" y="80"/>
                        </a:lnTo>
                        <a:lnTo>
                          <a:pt x="157" y="63"/>
                        </a:lnTo>
                        <a:lnTo>
                          <a:pt x="150" y="50"/>
                        </a:lnTo>
                        <a:lnTo>
                          <a:pt x="145" y="36"/>
                        </a:lnTo>
                        <a:lnTo>
                          <a:pt x="134" y="23"/>
                        </a:lnTo>
                        <a:lnTo>
                          <a:pt x="124" y="13"/>
                        </a:lnTo>
                        <a:lnTo>
                          <a:pt x="111" y="7"/>
                        </a:lnTo>
                        <a:lnTo>
                          <a:pt x="95" y="0"/>
                        </a:lnTo>
                        <a:lnTo>
                          <a:pt x="78" y="0"/>
                        </a:lnTo>
                        <a:close/>
                        <a:moveTo>
                          <a:pt x="78" y="126"/>
                        </a:moveTo>
                        <a:lnTo>
                          <a:pt x="72" y="126"/>
                        </a:lnTo>
                        <a:lnTo>
                          <a:pt x="62" y="122"/>
                        </a:lnTo>
                        <a:lnTo>
                          <a:pt x="51" y="119"/>
                        </a:lnTo>
                        <a:lnTo>
                          <a:pt x="49" y="112"/>
                        </a:lnTo>
                        <a:lnTo>
                          <a:pt x="42" y="105"/>
                        </a:lnTo>
                        <a:lnTo>
                          <a:pt x="35" y="99"/>
                        </a:lnTo>
                        <a:lnTo>
                          <a:pt x="32" y="89"/>
                        </a:lnTo>
                        <a:lnTo>
                          <a:pt x="32" y="80"/>
                        </a:lnTo>
                        <a:lnTo>
                          <a:pt x="32" y="73"/>
                        </a:lnTo>
                        <a:lnTo>
                          <a:pt x="35" y="63"/>
                        </a:lnTo>
                        <a:lnTo>
                          <a:pt x="42" y="57"/>
                        </a:lnTo>
                        <a:lnTo>
                          <a:pt x="49" y="46"/>
                        </a:lnTo>
                        <a:lnTo>
                          <a:pt x="51" y="40"/>
                        </a:lnTo>
                        <a:lnTo>
                          <a:pt x="62" y="36"/>
                        </a:lnTo>
                        <a:lnTo>
                          <a:pt x="72" y="33"/>
                        </a:lnTo>
                        <a:lnTo>
                          <a:pt x="78" y="33"/>
                        </a:lnTo>
                        <a:lnTo>
                          <a:pt x="88" y="33"/>
                        </a:lnTo>
                        <a:lnTo>
                          <a:pt x="97" y="36"/>
                        </a:lnTo>
                        <a:lnTo>
                          <a:pt x="108" y="40"/>
                        </a:lnTo>
                        <a:lnTo>
                          <a:pt x="115" y="46"/>
                        </a:lnTo>
                        <a:lnTo>
                          <a:pt x="120" y="57"/>
                        </a:lnTo>
                        <a:lnTo>
                          <a:pt x="124" y="63"/>
                        </a:lnTo>
                        <a:lnTo>
                          <a:pt x="127" y="73"/>
                        </a:lnTo>
                        <a:lnTo>
                          <a:pt x="127" y="80"/>
                        </a:lnTo>
                        <a:lnTo>
                          <a:pt x="127" y="89"/>
                        </a:lnTo>
                        <a:lnTo>
                          <a:pt x="124" y="99"/>
                        </a:lnTo>
                        <a:lnTo>
                          <a:pt x="120" y="105"/>
                        </a:lnTo>
                        <a:lnTo>
                          <a:pt x="115" y="112"/>
                        </a:lnTo>
                        <a:lnTo>
                          <a:pt x="108" y="119"/>
                        </a:lnTo>
                        <a:lnTo>
                          <a:pt x="97" y="122"/>
                        </a:lnTo>
                        <a:lnTo>
                          <a:pt x="88" y="126"/>
                        </a:lnTo>
                        <a:lnTo>
                          <a:pt x="78" y="12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69" name="Freeform 67"/>
                  <p:cNvSpPr>
                    <a:spLocks/>
                  </p:cNvSpPr>
                  <p:nvPr/>
                </p:nvSpPr>
                <p:spPr bwMode="auto">
                  <a:xfrm>
                    <a:off x="3928" y="1891"/>
                    <a:ext cx="434" cy="255"/>
                  </a:xfrm>
                  <a:custGeom>
                    <a:avLst/>
                    <a:gdLst>
                      <a:gd name="T0" fmla="*/ 1 w 867"/>
                      <a:gd name="T1" fmla="*/ 1 h 510"/>
                      <a:gd name="T2" fmla="*/ 1 w 867"/>
                      <a:gd name="T3" fmla="*/ 0 h 510"/>
                      <a:gd name="T4" fmla="*/ 0 w 867"/>
                      <a:gd name="T5" fmla="*/ 1 h 510"/>
                      <a:gd name="T6" fmla="*/ 1 w 867"/>
                      <a:gd name="T7" fmla="*/ 1 h 510"/>
                      <a:gd name="T8" fmla="*/ 1 w 867"/>
                      <a:gd name="T9" fmla="*/ 1 h 51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867"/>
                      <a:gd name="T16" fmla="*/ 0 h 510"/>
                      <a:gd name="T17" fmla="*/ 867 w 867"/>
                      <a:gd name="T18" fmla="*/ 510 h 51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867" h="510">
                        <a:moveTo>
                          <a:pt x="867" y="32"/>
                        </a:moveTo>
                        <a:lnTo>
                          <a:pt x="850" y="0"/>
                        </a:lnTo>
                        <a:lnTo>
                          <a:pt x="0" y="477"/>
                        </a:lnTo>
                        <a:lnTo>
                          <a:pt x="23" y="510"/>
                        </a:lnTo>
                        <a:lnTo>
                          <a:pt x="867" y="3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70" name="Line 68"/>
                  <p:cNvSpPr>
                    <a:spLocks noChangeShapeType="1"/>
                  </p:cNvSpPr>
                  <p:nvPr/>
                </p:nvSpPr>
                <p:spPr bwMode="auto">
                  <a:xfrm>
                    <a:off x="4332" y="1888"/>
                    <a:ext cx="226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</p:grpSp>
            <p:sp>
              <p:nvSpPr>
                <p:cNvPr id="60" name="Text Box 70"/>
                <p:cNvSpPr txBox="1">
                  <a:spLocks noChangeArrowheads="1"/>
                </p:cNvSpPr>
                <p:nvPr/>
              </p:nvSpPr>
              <p:spPr bwMode="auto">
                <a:xfrm>
                  <a:off x="3112" y="2750"/>
                  <a:ext cx="274" cy="2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TW" sz="2000" b="0">
                      <a:ea typeface="新細明體" charset="-120"/>
                    </a:rPr>
                    <a:t>A</a:t>
                  </a:r>
                </a:p>
              </p:txBody>
            </p:sp>
            <p:sp>
              <p:nvSpPr>
                <p:cNvPr id="61" name="Text Box 71"/>
                <p:cNvSpPr txBox="1">
                  <a:spLocks noChangeArrowheads="1"/>
                </p:cNvSpPr>
                <p:nvPr/>
              </p:nvSpPr>
              <p:spPr bwMode="auto">
                <a:xfrm>
                  <a:off x="4026" y="2796"/>
                  <a:ext cx="274" cy="2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TW" sz="2000" b="0">
                      <a:ea typeface="新細明體" charset="-120"/>
                    </a:rPr>
                    <a:t>B</a:t>
                  </a:r>
                </a:p>
              </p:txBody>
            </p:sp>
            <p:sp>
              <p:nvSpPr>
                <p:cNvPr id="62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3568" y="3204"/>
                  <a:ext cx="1051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TW" sz="2400" b="0">
                      <a:ea typeface="新細明體" charset="-120"/>
                    </a:rPr>
                    <a:t>XOR gate</a:t>
                  </a:r>
                </a:p>
              </p:txBody>
            </p:sp>
            <p:sp>
              <p:nvSpPr>
                <p:cNvPr id="63" name="Line 84"/>
                <p:cNvSpPr>
                  <a:spLocks noChangeShapeType="1"/>
                </p:cNvSpPr>
                <p:nvPr/>
              </p:nvSpPr>
              <p:spPr bwMode="auto">
                <a:xfrm flipH="1">
                  <a:off x="2426" y="2659"/>
                  <a:ext cx="275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</p:grpSp>
        <p:cxnSp>
          <p:nvCxnSpPr>
            <p:cNvPr id="43" name="直線接點 70"/>
            <p:cNvCxnSpPr>
              <a:cxnSpLocks noChangeShapeType="1"/>
              <a:stCxn id="47" idx="2"/>
            </p:cNvCxnSpPr>
            <p:nvPr/>
          </p:nvCxnSpPr>
          <p:spPr bwMode="auto">
            <a:xfrm rot="16200000" flipH="1">
              <a:off x="4594223" y="4237040"/>
              <a:ext cx="673109" cy="282578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prstDash val="sysDash"/>
              <a:round/>
              <a:headEnd/>
              <a:tailEnd/>
            </a:ln>
          </p:spPr>
        </p:cxnSp>
        <p:cxnSp>
          <p:nvCxnSpPr>
            <p:cNvPr id="44" name="直線接點 71"/>
            <p:cNvCxnSpPr>
              <a:cxnSpLocks noChangeShapeType="1"/>
            </p:cNvCxnSpPr>
            <p:nvPr/>
          </p:nvCxnSpPr>
          <p:spPr bwMode="auto">
            <a:xfrm rot="16200000" flipH="1">
              <a:off x="6305561" y="4267208"/>
              <a:ext cx="673109" cy="282578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prstDash val="sysDash"/>
              <a:round/>
              <a:headEnd/>
              <a:tailEnd/>
            </a:ln>
          </p:spPr>
        </p:cxnSp>
      </p:grpSp>
    </p:spTree>
    <p:extLst>
      <p:ext uri="{BB962C8B-B14F-4D97-AF65-F5344CB8AC3E}">
        <p14:creationId xmlns:p14="http://schemas.microsoft.com/office/powerpoint/2010/main" val="315739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Electronic switch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The earliest one is the vacuum tube</a:t>
            </a:r>
          </a:p>
          <a:p>
            <a:pPr lvl="1"/>
            <a:r>
              <a:rPr lang="en-US" altLang="zh-TW" dirty="0" smtClean="0">
                <a:ea typeface="新細明體" charset="-120"/>
              </a:rPr>
              <a:t>1884, Thomas Edison</a:t>
            </a:r>
          </a:p>
          <a:p>
            <a:endParaRPr lang="zh-TW" altLang="en-US" dirty="0"/>
          </a:p>
        </p:txBody>
      </p:sp>
      <p:pic>
        <p:nvPicPr>
          <p:cNvPr id="4" name="Picture 4" descr="051625412Q0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4467"/>
          <a:stretch>
            <a:fillRect/>
          </a:stretch>
        </p:blipFill>
        <p:spPr bwMode="auto">
          <a:xfrm>
            <a:off x="1043608" y="2852737"/>
            <a:ext cx="5743575" cy="345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thomas-ediso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48264" y="1772816"/>
            <a:ext cx="1751013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8417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Your Code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662151" y="1734206"/>
            <a:ext cx="5769528" cy="3916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TW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input;</a:t>
            </a:r>
          </a:p>
          <a:p>
            <a:pPr>
              <a:lnSpc>
                <a:spcPct val="150000"/>
              </a:lnSpc>
            </a:pPr>
            <a:r>
              <a:rPr lang="en-US" altLang="zh-TW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scanf</a:t>
            </a:r>
            <a:r>
              <a:rPr lang="en-US" altLang="zh-TW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(“%d”, &amp;input);</a:t>
            </a:r>
          </a:p>
          <a:p>
            <a:pPr>
              <a:lnSpc>
                <a:spcPct val="150000"/>
              </a:lnSpc>
            </a:pPr>
            <a:r>
              <a:rPr lang="en-US" altLang="zh-TW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 (input%2 == 0 )</a:t>
            </a:r>
          </a:p>
          <a:p>
            <a:pPr>
              <a:lnSpc>
                <a:spcPct val="150000"/>
              </a:lnSpc>
            </a:pPr>
            <a:r>
              <a:rPr lang="en-US" altLang="zh-TW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TW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zh-TW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(“%d is even\n”);</a:t>
            </a:r>
          </a:p>
          <a:p>
            <a:pPr>
              <a:lnSpc>
                <a:spcPct val="150000"/>
              </a:lnSpc>
            </a:pPr>
            <a:r>
              <a:rPr lang="en-US" altLang="zh-TW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</a:p>
          <a:p>
            <a:pPr>
              <a:lnSpc>
                <a:spcPct val="150000"/>
              </a:lnSpc>
            </a:pPr>
            <a:r>
              <a:rPr lang="en-US" altLang="zh-TW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TW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zh-TW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(“%d is odd\n”);</a:t>
            </a:r>
            <a:endParaRPr lang="zh-TW" alt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57200" y="2511972"/>
            <a:ext cx="4913586" cy="609600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282261" y="3776517"/>
            <a:ext cx="5149417" cy="609600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282260" y="5041063"/>
            <a:ext cx="5149417" cy="609600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843752" y="2017985"/>
            <a:ext cx="28430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Functions in the standard C library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89289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Transistor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The problems of vacuum tubes are slow, large, expensive, and easy to break.</a:t>
            </a:r>
          </a:p>
          <a:p>
            <a:r>
              <a:rPr lang="en-US" altLang="zh-TW" dirty="0" smtClean="0">
                <a:ea typeface="新細明體" charset="-120"/>
              </a:rPr>
              <a:t>Transistor can make it faster, smaller, and more robust.</a:t>
            </a:r>
          </a:p>
          <a:p>
            <a:endParaRPr lang="zh-TW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917" t="13278" r="3000" b="12332"/>
          <a:stretch>
            <a:fillRect/>
          </a:stretch>
        </p:blipFill>
        <p:spPr bwMode="auto">
          <a:xfrm>
            <a:off x="2375694" y="3863181"/>
            <a:ext cx="4392612" cy="26336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8626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Transistors for logic gates</a:t>
            </a:r>
            <a:endParaRPr lang="zh-TW" alt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92225" y="2306638"/>
            <a:ext cx="115252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39788" y="1403350"/>
            <a:ext cx="24003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46450" y="1355725"/>
            <a:ext cx="2276475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39763" y="3795713"/>
            <a:ext cx="7848600" cy="2589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3111500" y="2717800"/>
            <a:ext cx="9874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137160" bIns="137160">
            <a:spAutoFit/>
          </a:bodyPr>
          <a:lstStyle/>
          <a:p>
            <a:r>
              <a:rPr lang="en-US" altLang="zh-TW">
                <a:latin typeface="Tahoma" pitchFamily="34" charset="0"/>
                <a:ea typeface="新細明體" charset="-120"/>
              </a:rPr>
              <a:t>CMOS</a:t>
            </a:r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989638" y="1296988"/>
            <a:ext cx="2493962" cy="2459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580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Integrated circuit (IC)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An electronic circuit consisted of transistors and other components in the thin substrate of semiconductor material. </a:t>
            </a:r>
          </a:p>
          <a:p>
            <a:r>
              <a:rPr lang="en-US" altLang="zh-TW" dirty="0" smtClean="0">
                <a:ea typeface="新細明體" charset="-120"/>
              </a:rPr>
              <a:t>Also known as </a:t>
            </a:r>
            <a:r>
              <a:rPr lang="en-US" altLang="zh-TW" b="1" dirty="0" smtClean="0">
                <a:ea typeface="新細明體" charset="-120"/>
              </a:rPr>
              <a:t>IC</a:t>
            </a:r>
            <a:r>
              <a:rPr lang="en-US" altLang="zh-TW" dirty="0" smtClean="0">
                <a:ea typeface="新細明體" charset="-120"/>
              </a:rPr>
              <a:t>, </a:t>
            </a:r>
            <a:r>
              <a:rPr lang="en-US" altLang="zh-TW" b="1" dirty="0" smtClean="0">
                <a:ea typeface="新細明體" charset="-120"/>
              </a:rPr>
              <a:t>microchip</a:t>
            </a:r>
            <a:r>
              <a:rPr lang="en-US" altLang="zh-TW" dirty="0" smtClean="0">
                <a:ea typeface="新細明體" charset="-120"/>
              </a:rPr>
              <a:t>, or </a:t>
            </a:r>
            <a:r>
              <a:rPr lang="en-US" altLang="zh-TW" b="1" dirty="0" smtClean="0">
                <a:ea typeface="新細明體" charset="-120"/>
              </a:rPr>
              <a:t>chip</a:t>
            </a:r>
            <a:r>
              <a:rPr lang="en-US" altLang="zh-TW" dirty="0" smtClean="0">
                <a:ea typeface="新細明體" charset="-120"/>
              </a:rPr>
              <a:t>. </a:t>
            </a:r>
          </a:p>
          <a:p>
            <a:r>
              <a:rPr lang="en-US" altLang="zh-TW" dirty="0" smtClean="0">
                <a:ea typeface="新細明體" charset="-120"/>
              </a:rPr>
              <a:t>Invented by Jack </a:t>
            </a:r>
            <a:r>
              <a:rPr lang="en-US" altLang="zh-TW" dirty="0" err="1" smtClean="0">
                <a:ea typeface="新細明體" charset="-120"/>
              </a:rPr>
              <a:t>Kilby</a:t>
            </a:r>
            <a:r>
              <a:rPr lang="en-US" altLang="zh-TW" dirty="0" smtClean="0">
                <a:ea typeface="新細明體" charset="-120"/>
              </a:rPr>
              <a:t> and Robert </a:t>
            </a:r>
            <a:r>
              <a:rPr lang="en-US" altLang="zh-TW" dirty="0" err="1" smtClean="0">
                <a:ea typeface="新細明體" charset="-120"/>
              </a:rPr>
              <a:t>Noyce</a:t>
            </a:r>
            <a:endParaRPr lang="en-US" altLang="zh-TW" dirty="0" smtClean="0">
              <a:ea typeface="新細明體" charset="-120"/>
            </a:endParaRPr>
          </a:p>
          <a:p>
            <a:pPr lvl="1"/>
            <a:r>
              <a:rPr lang="en-US" altLang="zh-TW" dirty="0" smtClean="0">
                <a:ea typeface="新細明體" charset="-120"/>
              </a:rPr>
              <a:t>2000 Nobel Prize in Physics</a:t>
            </a:r>
          </a:p>
          <a:p>
            <a:r>
              <a:rPr lang="en-US" altLang="zh-TW" b="1" dirty="0" smtClean="0">
                <a:ea typeface="新細明體" charset="-120"/>
              </a:rPr>
              <a:t>VLSI</a:t>
            </a:r>
            <a:r>
              <a:rPr lang="en-US" altLang="zh-TW" dirty="0" smtClean="0">
                <a:ea typeface="新細明體" charset="-120"/>
              </a:rPr>
              <a:t>: Very-Large-Scale IC</a:t>
            </a:r>
          </a:p>
          <a:p>
            <a:pPr lvl="1"/>
            <a:r>
              <a:rPr lang="en-US" altLang="zh-TW" dirty="0" smtClean="0">
                <a:ea typeface="新細明體" charset="-120"/>
              </a:rPr>
              <a:t>More than million transistors</a:t>
            </a:r>
          </a:p>
          <a:p>
            <a:endParaRPr lang="zh-TW" alt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224587" y="4425951"/>
            <a:ext cx="2462213" cy="170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9396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6189490"/>
              </p:ext>
            </p:extLst>
          </p:nvPr>
        </p:nvGraphicFramePr>
        <p:xfrm>
          <a:off x="457200" y="1600200"/>
          <a:ext cx="8229600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3271"/>
                <a:gridCol w="2061882"/>
                <a:gridCol w="420444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Name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Example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Meaning</a:t>
                      </a:r>
                      <a:endParaRPr lang="zh-TW" alt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Boolean operations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AND, OR, XOR,</a:t>
                      </a:r>
                      <a:r>
                        <a:rPr lang="en-US" altLang="zh-TW" sz="3200" baseline="0" dirty="0" smtClean="0"/>
                        <a:t> NOT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Math (logic) concept </a:t>
                      </a:r>
                      <a:endParaRPr lang="zh-TW" alt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Logic gate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AND gate,</a:t>
                      </a:r>
                      <a:r>
                        <a:rPr lang="en-US" altLang="zh-TW" sz="3200" baseline="0" dirty="0" smtClean="0"/>
                        <a:t> OR gate, XOR gate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Physical device implementing Boolean operations</a:t>
                      </a:r>
                      <a:endParaRPr lang="zh-TW" alt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Bitwise operators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&amp;, |, ^, ~,</a:t>
                      </a:r>
                      <a:r>
                        <a:rPr lang="en-US" altLang="zh-TW" sz="3200" baseline="0" dirty="0" smtClean="0"/>
                        <a:t> &gt;&gt;, &lt;&lt;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High level</a:t>
                      </a:r>
                      <a:r>
                        <a:rPr lang="en-US" altLang="zh-TW" sz="3200" baseline="0" dirty="0" smtClean="0"/>
                        <a:t> language syntax to process bits</a:t>
                      </a:r>
                      <a:endParaRPr lang="zh-TW" altLang="en-US" sz="3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Discrimination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732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8736726"/>
              </p:ext>
            </p:extLst>
          </p:nvPr>
        </p:nvGraphicFramePr>
        <p:xfrm>
          <a:off x="457200" y="1600200"/>
          <a:ext cx="8229600" cy="377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729"/>
                <a:gridCol w="1972236"/>
                <a:gridCol w="364863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Name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Example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Meaning</a:t>
                      </a:r>
                      <a:endParaRPr lang="zh-TW" alt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Boolean</a:t>
                      </a:r>
                      <a:r>
                        <a:rPr lang="en-US" altLang="zh-TW" sz="3200" baseline="0" dirty="0" smtClean="0"/>
                        <a:t> value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TRUE, FALSE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Math (logic) concept </a:t>
                      </a:r>
                      <a:endParaRPr lang="zh-TW" alt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Electronic signal</a:t>
                      </a:r>
                      <a:endParaRPr lang="zh-TW" altLang="en-US" sz="3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TW" sz="3200" dirty="0" smtClean="0"/>
                        <a:t>Ex: voltage high or low</a:t>
                      </a:r>
                      <a:endParaRPr lang="zh-TW" altLang="en-US" sz="3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Bit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0,1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Basic unit of data in computer system</a:t>
                      </a:r>
                      <a:endParaRPr lang="zh-TW" altLang="en-US" sz="3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Discrimination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81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Your code will be compiled to an object file first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Compiler and Linker</a:t>
            </a:r>
            <a:endParaRPr lang="zh-TW" altLang="en-US" dirty="0"/>
          </a:p>
        </p:txBody>
      </p:sp>
      <p:pic>
        <p:nvPicPr>
          <p:cNvPr id="1026" name="Picture 2" descr="http://1.bp.blogspot.com/-bgXCw_hCnYY/Uqo2METQVII/AAAAAAAAACQ/J18fsue4cz0/s1600/compile_diagram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310" y="2459421"/>
            <a:ext cx="6028153" cy="384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18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Code can only be executed in the memory.</a:t>
            </a:r>
          </a:p>
          <a:p>
            <a:r>
              <a:rPr lang="en-US" altLang="zh-TW" dirty="0" smtClean="0"/>
              <a:t>Loader is a system software that loads </a:t>
            </a:r>
            <a:r>
              <a:rPr lang="en-US" altLang="zh-TW" dirty="0" smtClean="0">
                <a:solidFill>
                  <a:srgbClr val="FF0000"/>
                </a:solidFill>
              </a:rPr>
              <a:t>executable files</a:t>
            </a:r>
            <a:r>
              <a:rPr lang="en-US" altLang="zh-TW" dirty="0" smtClean="0"/>
              <a:t> from disk into memory (RAM) so that CPU can run the </a:t>
            </a:r>
            <a:r>
              <a:rPr lang="en-US" altLang="zh-TW" dirty="0" smtClean="0">
                <a:solidFill>
                  <a:srgbClr val="FF0000"/>
                </a:solidFill>
              </a:rPr>
              <a:t>processes </a:t>
            </a:r>
            <a:r>
              <a:rPr lang="en-US" altLang="zh-TW" dirty="0" smtClean="0"/>
              <a:t>in RAM.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Loader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499944" y="3863180"/>
            <a:ext cx="5276193" cy="26532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Memory</a:t>
            </a:r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873061" y="5189796"/>
            <a:ext cx="4529958" cy="10825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/>
              <a:t>OS</a:t>
            </a:r>
            <a:endParaRPr lang="zh-TW" altLang="en-US" sz="3600" dirty="0"/>
          </a:p>
        </p:txBody>
      </p:sp>
      <p:sp>
        <p:nvSpPr>
          <p:cNvPr id="6" name="矩形 5"/>
          <p:cNvSpPr/>
          <p:nvPr/>
        </p:nvSpPr>
        <p:spPr>
          <a:xfrm>
            <a:off x="3972910" y="5563151"/>
            <a:ext cx="1481958" cy="53602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Loader </a:t>
            </a:r>
            <a:endParaRPr lang="zh-TW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620110" y="3863180"/>
            <a:ext cx="2543504" cy="265323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Hard Disk</a:t>
            </a:r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 smtClean="0"/>
          </a:p>
          <a:p>
            <a:pPr algn="ctr"/>
            <a:endParaRPr lang="zh-TW" altLang="en-US" sz="3200" dirty="0"/>
          </a:p>
        </p:txBody>
      </p:sp>
      <p:sp>
        <p:nvSpPr>
          <p:cNvPr id="8" name="矩形 7"/>
          <p:cNvSpPr/>
          <p:nvPr/>
        </p:nvSpPr>
        <p:spPr>
          <a:xfrm>
            <a:off x="852929" y="5511940"/>
            <a:ext cx="1413641" cy="67634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a.exe</a:t>
            </a:r>
            <a:endParaRPr lang="zh-TW" altLang="en-US" sz="3200" dirty="0"/>
          </a:p>
        </p:txBody>
      </p:sp>
      <p:cxnSp>
        <p:nvCxnSpPr>
          <p:cNvPr id="10" name="直線單箭頭接點 9"/>
          <p:cNvCxnSpPr>
            <a:stCxn id="6" idx="0"/>
            <a:endCxn id="11" idx="2"/>
          </p:cNvCxnSpPr>
          <p:nvPr/>
        </p:nvCxnSpPr>
        <p:spPr>
          <a:xfrm flipV="1">
            <a:off x="4713889" y="5092417"/>
            <a:ext cx="680545" cy="470734"/>
          </a:xfrm>
          <a:prstGeom prst="straightConnector1">
            <a:avLst/>
          </a:prstGeom>
          <a:ln w="381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3873061" y="4497007"/>
            <a:ext cx="3042746" cy="59541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5454868" y="5153485"/>
            <a:ext cx="3312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Allocate a memory space</a:t>
            </a:r>
            <a:endParaRPr lang="zh-TW" altLang="en-US" sz="2400" dirty="0"/>
          </a:p>
        </p:txBody>
      </p:sp>
      <p:cxnSp>
        <p:nvCxnSpPr>
          <p:cNvPr id="15" name="直線單箭頭接點 14"/>
          <p:cNvCxnSpPr>
            <a:stCxn id="6" idx="1"/>
            <a:endCxn id="8" idx="3"/>
          </p:cNvCxnSpPr>
          <p:nvPr/>
        </p:nvCxnSpPr>
        <p:spPr>
          <a:xfrm flipH="1">
            <a:off x="2266570" y="5831165"/>
            <a:ext cx="1706340" cy="18946"/>
          </a:xfrm>
          <a:prstGeom prst="straightConnector1">
            <a:avLst/>
          </a:prstGeom>
          <a:ln w="381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2338120" y="5315580"/>
            <a:ext cx="865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chemeClr val="bg1"/>
                </a:solidFill>
              </a:rPr>
              <a:t>Open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cxnSp>
        <p:nvCxnSpPr>
          <p:cNvPr id="22" name="直線單箭頭接點 21"/>
          <p:cNvCxnSpPr>
            <a:stCxn id="8" idx="0"/>
            <a:endCxn id="11" idx="1"/>
          </p:cNvCxnSpPr>
          <p:nvPr/>
        </p:nvCxnSpPr>
        <p:spPr>
          <a:xfrm flipV="1">
            <a:off x="1559750" y="4794712"/>
            <a:ext cx="2313311" cy="717228"/>
          </a:xfrm>
          <a:prstGeom prst="straightConnector1">
            <a:avLst/>
          </a:prstGeom>
          <a:ln w="381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863008" y="4691820"/>
            <a:ext cx="2274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chemeClr val="bg1"/>
                </a:solidFill>
              </a:rPr>
              <a:t>Read file to RAM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064875" y="4594441"/>
            <a:ext cx="1074684" cy="40059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Code</a:t>
            </a:r>
            <a:endParaRPr lang="zh-TW" altLang="en-US" sz="2800" dirty="0"/>
          </a:p>
        </p:txBody>
      </p:sp>
      <p:sp>
        <p:nvSpPr>
          <p:cNvPr id="27" name="矩形 26"/>
          <p:cNvSpPr/>
          <p:nvPr/>
        </p:nvSpPr>
        <p:spPr>
          <a:xfrm>
            <a:off x="5291959" y="4575205"/>
            <a:ext cx="1508234" cy="43208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Data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6217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/>
      <p:bldP spid="18" grpId="0"/>
      <p:bldP spid="25" grpId="0"/>
      <p:bldP spid="26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The bootloader loads OS when a computer is turned on.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Bootloader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960078" y="2203809"/>
            <a:ext cx="4506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https://neosmart.net/wiki/mbr-boot-process/</a:t>
            </a:r>
          </a:p>
        </p:txBody>
      </p:sp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2784656586"/>
              </p:ext>
            </p:extLst>
          </p:nvPr>
        </p:nvGraphicFramePr>
        <p:xfrm>
          <a:off x="630620" y="2766949"/>
          <a:ext cx="7882759" cy="2458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0" name="直線接點 9"/>
          <p:cNvCxnSpPr/>
          <p:nvPr/>
        </p:nvCxnSpPr>
        <p:spPr>
          <a:xfrm flipH="1">
            <a:off x="3079531" y="2755703"/>
            <a:ext cx="21020" cy="30978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608152" y="4805560"/>
            <a:ext cx="21321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Firmware on </a:t>
            </a:r>
          </a:p>
          <a:p>
            <a:r>
              <a:rPr lang="en-US" altLang="zh-TW" sz="2800" dirty="0" smtClean="0"/>
              <a:t>motherboard</a:t>
            </a:r>
            <a:endParaRPr lang="zh-TW" altLang="en-US" sz="28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4503146" y="4964025"/>
            <a:ext cx="26076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Software on disk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7299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Resource abstraction: </a:t>
            </a:r>
          </a:p>
          <a:p>
            <a:pPr lvl="1"/>
            <a:r>
              <a:rPr lang="en-US" altLang="zh-TW" dirty="0" smtClean="0"/>
              <a:t>Ex: files (disk block), (input/output) device driver… </a:t>
            </a:r>
          </a:p>
          <a:p>
            <a:r>
              <a:rPr lang="en-US" altLang="zh-TW" dirty="0" smtClean="0"/>
              <a:t>Resource management: </a:t>
            </a:r>
          </a:p>
          <a:p>
            <a:pPr lvl="1"/>
            <a:r>
              <a:rPr lang="en-US" altLang="zh-TW" dirty="0" smtClean="0"/>
              <a:t>Four major tasks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does OS do?</a:t>
            </a:r>
            <a:endParaRPr lang="zh-TW" altLang="en-US" dirty="0"/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3020468299"/>
              </p:ext>
            </p:extLst>
          </p:nvPr>
        </p:nvGraphicFramePr>
        <p:xfrm>
          <a:off x="1313793" y="3899338"/>
          <a:ext cx="6894786" cy="2312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317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single CPU can be used to run multiple processes (feel like) simultaneously.</a:t>
            </a:r>
          </a:p>
          <a:p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Process Management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249288" y="3898886"/>
            <a:ext cx="1033616" cy="576064"/>
            <a:chOff x="1331640" y="1412776"/>
            <a:chExt cx="1033616" cy="576064"/>
          </a:xfrm>
        </p:grpSpPr>
        <p:cxnSp>
          <p:nvCxnSpPr>
            <p:cNvPr id="5" name="直線單箭頭接點 4"/>
            <p:cNvCxnSpPr/>
            <p:nvPr/>
          </p:nvCxnSpPr>
          <p:spPr>
            <a:xfrm rot="5400000">
              <a:off x="1692474" y="1844824"/>
              <a:ext cx="287238" cy="79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字方塊 5"/>
            <p:cNvSpPr txBox="1"/>
            <p:nvPr/>
          </p:nvSpPr>
          <p:spPr>
            <a:xfrm>
              <a:off x="1331640" y="1412776"/>
              <a:ext cx="1033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Interrupt</a:t>
              </a:r>
              <a:endParaRPr lang="zh-TW" altLang="en-US" dirty="0"/>
            </a:p>
          </p:txBody>
        </p:sp>
      </p:grpSp>
      <p:sp>
        <p:nvSpPr>
          <p:cNvPr id="7" name="文字方塊 6"/>
          <p:cNvSpPr txBox="1"/>
          <p:nvPr/>
        </p:nvSpPr>
        <p:spPr>
          <a:xfrm>
            <a:off x="602232" y="3610854"/>
            <a:ext cx="8279904" cy="3693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tabLst>
                <a:tab pos="1076325" algn="l"/>
                <a:tab pos="3143250" algn="l"/>
                <a:tab pos="5200650" algn="l"/>
                <a:tab pos="7267575" algn="l"/>
              </a:tabLst>
            </a:pPr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3337520" y="3898886"/>
            <a:ext cx="1033616" cy="576064"/>
            <a:chOff x="1331640" y="1412776"/>
            <a:chExt cx="1033616" cy="576064"/>
          </a:xfrm>
        </p:grpSpPr>
        <p:cxnSp>
          <p:nvCxnSpPr>
            <p:cNvPr id="9" name="直線單箭頭接點 8"/>
            <p:cNvCxnSpPr/>
            <p:nvPr/>
          </p:nvCxnSpPr>
          <p:spPr>
            <a:xfrm rot="5400000">
              <a:off x="1692474" y="1844824"/>
              <a:ext cx="287238" cy="79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字方塊 9"/>
            <p:cNvSpPr txBox="1"/>
            <p:nvPr/>
          </p:nvSpPr>
          <p:spPr>
            <a:xfrm>
              <a:off x="1331640" y="1412776"/>
              <a:ext cx="1033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Interrupt</a:t>
              </a:r>
              <a:endParaRPr lang="zh-TW" altLang="en-US" dirty="0"/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5425752" y="3898886"/>
            <a:ext cx="1033616" cy="576064"/>
            <a:chOff x="1331640" y="1412776"/>
            <a:chExt cx="1033616" cy="576064"/>
          </a:xfrm>
        </p:grpSpPr>
        <p:cxnSp>
          <p:nvCxnSpPr>
            <p:cNvPr id="12" name="直線單箭頭接點 11"/>
            <p:cNvCxnSpPr/>
            <p:nvPr/>
          </p:nvCxnSpPr>
          <p:spPr>
            <a:xfrm rot="5400000">
              <a:off x="1692474" y="1844824"/>
              <a:ext cx="287238" cy="79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/>
            <p:cNvSpPr txBox="1"/>
            <p:nvPr/>
          </p:nvSpPr>
          <p:spPr>
            <a:xfrm>
              <a:off x="1331640" y="1412776"/>
              <a:ext cx="1033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Interrupt</a:t>
              </a:r>
              <a:endParaRPr lang="zh-TW" altLang="en-US" dirty="0"/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7513984" y="3898886"/>
            <a:ext cx="1033616" cy="576064"/>
            <a:chOff x="1331640" y="1412776"/>
            <a:chExt cx="1033616" cy="576064"/>
          </a:xfrm>
        </p:grpSpPr>
        <p:cxnSp>
          <p:nvCxnSpPr>
            <p:cNvPr id="15" name="直線單箭頭接點 14"/>
            <p:cNvCxnSpPr/>
            <p:nvPr/>
          </p:nvCxnSpPr>
          <p:spPr>
            <a:xfrm rot="5400000">
              <a:off x="1692474" y="1844824"/>
              <a:ext cx="287238" cy="79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字方塊 15"/>
            <p:cNvSpPr txBox="1"/>
            <p:nvPr/>
          </p:nvSpPr>
          <p:spPr>
            <a:xfrm>
              <a:off x="1331640" y="1412776"/>
              <a:ext cx="1033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Interrupt</a:t>
              </a:r>
              <a:endParaRPr lang="zh-TW" altLang="en-US" dirty="0"/>
            </a:p>
          </p:txBody>
        </p:sp>
      </p:grpSp>
      <p:sp>
        <p:nvSpPr>
          <p:cNvPr id="17" name="矩形 16"/>
          <p:cNvSpPr/>
          <p:nvPr/>
        </p:nvSpPr>
        <p:spPr>
          <a:xfrm>
            <a:off x="601216" y="4474950"/>
            <a:ext cx="1152128" cy="6480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Process A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1753344" y="4474950"/>
            <a:ext cx="936104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Process switch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617440" y="4474950"/>
            <a:ext cx="1224136" cy="648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Process B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3841576" y="4474950"/>
            <a:ext cx="936104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Process switch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05672" y="4474950"/>
            <a:ext cx="1224136" cy="6480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Process A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5929808" y="4474950"/>
            <a:ext cx="936104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Process switch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865912" y="4474950"/>
            <a:ext cx="1152128" cy="648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Process B</a:t>
            </a:r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8018040" y="4474950"/>
            <a:ext cx="936104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Process switch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457200" y="3610854"/>
            <a:ext cx="827990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tabLst>
                <a:tab pos="1076325" algn="l"/>
                <a:tab pos="3143250" algn="l"/>
                <a:tab pos="5200650" algn="l"/>
                <a:tab pos="7267575" algn="l"/>
              </a:tabLst>
            </a:pPr>
            <a:r>
              <a:rPr lang="en-US" altLang="zh-TW" dirty="0" smtClean="0"/>
              <a:t>0ms  	50ms	150ms	250ms	350ms</a:t>
            </a:r>
            <a:endParaRPr lang="zh-TW" altLang="en-US" dirty="0"/>
          </a:p>
        </p:txBody>
      </p:sp>
      <p:grpSp>
        <p:nvGrpSpPr>
          <p:cNvPr id="26" name="群組 25"/>
          <p:cNvGrpSpPr/>
          <p:nvPr/>
        </p:nvGrpSpPr>
        <p:grpSpPr>
          <a:xfrm>
            <a:off x="1753344" y="5123816"/>
            <a:ext cx="1728192" cy="575270"/>
            <a:chOff x="1691680" y="2781722"/>
            <a:chExt cx="1728192" cy="575270"/>
          </a:xfrm>
        </p:grpSpPr>
        <p:sp>
          <p:nvSpPr>
            <p:cNvPr id="27" name="文字方塊 26"/>
            <p:cNvSpPr txBox="1"/>
            <p:nvPr/>
          </p:nvSpPr>
          <p:spPr>
            <a:xfrm>
              <a:off x="1691680" y="2987660"/>
              <a:ext cx="1728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/>
                <a:t>Process B ready</a:t>
              </a:r>
              <a:endParaRPr lang="zh-TW" altLang="en-US" dirty="0"/>
            </a:p>
          </p:txBody>
        </p:sp>
        <p:cxnSp>
          <p:nvCxnSpPr>
            <p:cNvPr id="28" name="直線單箭頭接點 27"/>
            <p:cNvCxnSpPr/>
            <p:nvPr/>
          </p:nvCxnSpPr>
          <p:spPr>
            <a:xfrm rot="5400000" flipH="1" flipV="1">
              <a:off x="2376550" y="2960948"/>
              <a:ext cx="359246" cy="79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群組 28"/>
          <p:cNvGrpSpPr/>
          <p:nvPr/>
        </p:nvGrpSpPr>
        <p:grpSpPr>
          <a:xfrm>
            <a:off x="3895720" y="5123816"/>
            <a:ext cx="1674048" cy="584562"/>
            <a:chOff x="3834056" y="2781722"/>
            <a:chExt cx="1674048" cy="584562"/>
          </a:xfrm>
        </p:grpSpPr>
        <p:sp>
          <p:nvSpPr>
            <p:cNvPr id="30" name="文字方塊 29"/>
            <p:cNvSpPr txBox="1"/>
            <p:nvPr/>
          </p:nvSpPr>
          <p:spPr>
            <a:xfrm>
              <a:off x="3834056" y="2996952"/>
              <a:ext cx="1674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Process A ready</a:t>
              </a:r>
              <a:endParaRPr lang="zh-TW" altLang="en-US" dirty="0"/>
            </a:p>
          </p:txBody>
        </p:sp>
        <p:cxnSp>
          <p:nvCxnSpPr>
            <p:cNvPr id="31" name="直線單箭頭接點 30"/>
            <p:cNvCxnSpPr/>
            <p:nvPr/>
          </p:nvCxnSpPr>
          <p:spPr>
            <a:xfrm rot="5400000" flipH="1" flipV="1">
              <a:off x="4463988" y="2960948"/>
              <a:ext cx="36004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群組 31"/>
          <p:cNvGrpSpPr/>
          <p:nvPr/>
        </p:nvGrpSpPr>
        <p:grpSpPr>
          <a:xfrm>
            <a:off x="6056921" y="5123816"/>
            <a:ext cx="1673087" cy="584562"/>
            <a:chOff x="5995257" y="2781722"/>
            <a:chExt cx="1673087" cy="584562"/>
          </a:xfrm>
        </p:grpSpPr>
        <p:sp>
          <p:nvSpPr>
            <p:cNvPr id="33" name="文字方塊 32"/>
            <p:cNvSpPr txBox="1"/>
            <p:nvPr/>
          </p:nvSpPr>
          <p:spPr>
            <a:xfrm>
              <a:off x="5995257" y="2996952"/>
              <a:ext cx="16730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Process B ready</a:t>
              </a:r>
              <a:endParaRPr lang="zh-TW" altLang="en-US" dirty="0"/>
            </a:p>
          </p:txBody>
        </p:sp>
        <p:cxnSp>
          <p:nvCxnSpPr>
            <p:cNvPr id="34" name="直線單箭頭接點 33"/>
            <p:cNvCxnSpPr/>
            <p:nvPr/>
          </p:nvCxnSpPr>
          <p:spPr>
            <a:xfrm rot="5400000" flipH="1" flipV="1">
              <a:off x="6624228" y="2960948"/>
              <a:ext cx="36004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群組 34"/>
          <p:cNvGrpSpPr/>
          <p:nvPr/>
        </p:nvGrpSpPr>
        <p:grpSpPr>
          <a:xfrm>
            <a:off x="2617440" y="5555077"/>
            <a:ext cx="1296143" cy="369332"/>
            <a:chOff x="1691680" y="3356992"/>
            <a:chExt cx="2172946" cy="231334"/>
          </a:xfrm>
        </p:grpSpPr>
        <p:cxnSp>
          <p:nvCxnSpPr>
            <p:cNvPr id="36" name="肘形接點 35"/>
            <p:cNvCxnSpPr/>
            <p:nvPr/>
          </p:nvCxnSpPr>
          <p:spPr>
            <a:xfrm rot="16200000" flipH="1">
              <a:off x="2717000" y="2403680"/>
              <a:ext cx="1588" cy="2052228"/>
            </a:xfrm>
            <a:prstGeom prst="bentConnector3">
              <a:avLst>
                <a:gd name="adj1" fmla="val 12596037"/>
              </a:avLst>
            </a:prstGeom>
            <a:ln w="2540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字方塊 36"/>
            <p:cNvSpPr txBox="1"/>
            <p:nvPr/>
          </p:nvSpPr>
          <p:spPr>
            <a:xfrm>
              <a:off x="1808949" y="3356992"/>
              <a:ext cx="2055677" cy="231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err="1" smtClean="0">
                  <a:solidFill>
                    <a:srgbClr val="FF0000"/>
                  </a:solidFill>
                </a:rPr>
                <a:t>Timeslice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011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8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3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7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2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22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26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31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31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87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17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26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 animBg="1"/>
      <p:bldP spid="18" grpId="0"/>
      <p:bldP spid="19" grpId="0" animBg="1"/>
      <p:bldP spid="20" grpId="0"/>
      <p:bldP spid="21" grpId="0" animBg="1"/>
      <p:bldP spid="22" grpId="0"/>
      <p:bldP spid="23" grpId="0" animBg="1"/>
      <p:bldP spid="24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8124</TotalTime>
  <Words>1842</Words>
  <Application>Microsoft Office PowerPoint</Application>
  <PresentationFormat>如螢幕大小 (4:3)</PresentationFormat>
  <Paragraphs>634</Paragraphs>
  <Slides>44</Slides>
  <Notes>19</Notes>
  <HiddenSlides>0</HiddenSlides>
  <MMClips>1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44</vt:i4>
      </vt:variant>
    </vt:vector>
  </HeadingPairs>
  <TitlesOfParts>
    <vt:vector size="55" baseType="lpstr">
      <vt:lpstr>Courier</vt:lpstr>
      <vt:lpstr>新細明體</vt:lpstr>
      <vt:lpstr>標楷體</vt:lpstr>
      <vt:lpstr>Arial</vt:lpstr>
      <vt:lpstr>Calibri</vt:lpstr>
      <vt:lpstr>Century Gothic</vt:lpstr>
      <vt:lpstr>Courier New</vt:lpstr>
      <vt:lpstr>Tahoma</vt:lpstr>
      <vt:lpstr>Times New Roman</vt:lpstr>
      <vt:lpstr>Wingdings 3</vt:lpstr>
      <vt:lpstr>Office 佈景主題</vt:lpstr>
      <vt:lpstr>Introduction to Programming(II) Week 06</vt:lpstr>
      <vt:lpstr>Computer System</vt:lpstr>
      <vt:lpstr>software</vt:lpstr>
      <vt:lpstr>Your Code</vt:lpstr>
      <vt:lpstr>Compiler and Linker</vt:lpstr>
      <vt:lpstr>Loader</vt:lpstr>
      <vt:lpstr>Bootloader</vt:lpstr>
      <vt:lpstr>What does OS do?</vt:lpstr>
      <vt:lpstr>Process Management</vt:lpstr>
      <vt:lpstr>Memory Management</vt:lpstr>
      <vt:lpstr>File System</vt:lpstr>
      <vt:lpstr>IO Management</vt:lpstr>
      <vt:lpstr>Instruction  set architecture</vt:lpstr>
      <vt:lpstr>What is an assembly code?</vt:lpstr>
      <vt:lpstr>Why assembly?</vt:lpstr>
      <vt:lpstr>Hardware Level</vt:lpstr>
      <vt:lpstr>How is a program executed?</vt:lpstr>
      <vt:lpstr>Machine code</vt:lpstr>
      <vt:lpstr>Discrimination</vt:lpstr>
      <vt:lpstr>Instruction format</vt:lpstr>
      <vt:lpstr>Instruction types</vt:lpstr>
      <vt:lpstr>Instruction execution</vt:lpstr>
      <vt:lpstr>User Mode/Kernel Mode</vt:lpstr>
      <vt:lpstr>Hardware</vt:lpstr>
      <vt:lpstr>Music analogy</vt:lpstr>
      <vt:lpstr>Who plays the music?</vt:lpstr>
      <vt:lpstr>紙卷鋼琴 Reproducing Piano Rolls</vt:lpstr>
      <vt:lpstr>AND gate</vt:lpstr>
      <vt:lpstr>OR gate</vt:lpstr>
      <vt:lpstr>XOR (eXclusive OR) gate</vt:lpstr>
      <vt:lpstr>NOT gate</vt:lpstr>
      <vt:lpstr>Boolean operators</vt:lpstr>
      <vt:lpstr>Boolean functions</vt:lpstr>
      <vt:lpstr>Implementation of one bit adder</vt:lpstr>
      <vt:lpstr>4 bit parallel adder</vt:lpstr>
      <vt:lpstr>CPU</vt:lpstr>
      <vt:lpstr>What can be a gate?</vt:lpstr>
      <vt:lpstr>Circuit gates</vt:lpstr>
      <vt:lpstr>Electronic switch</vt:lpstr>
      <vt:lpstr>Transistor</vt:lpstr>
      <vt:lpstr>Transistors for logic gates</vt:lpstr>
      <vt:lpstr>Integrated circuit (IC)</vt:lpstr>
      <vt:lpstr>Discrimination</vt:lpstr>
      <vt:lpstr>Discrimination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虛擬化技術</dc:title>
  <dc:creator>Mac</dc:creator>
  <cp:lastModifiedBy>CRL</cp:lastModifiedBy>
  <cp:revision>2147</cp:revision>
  <dcterms:created xsi:type="dcterms:W3CDTF">2014-08-19T02:20:21Z</dcterms:created>
  <dcterms:modified xsi:type="dcterms:W3CDTF">2020-04-08T16:38:57Z</dcterms:modified>
</cp:coreProperties>
</file>